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03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09" r:id="rId4"/>
    <p:sldId id="259" r:id="rId5"/>
    <p:sldId id="310" r:id="rId6"/>
    <p:sldId id="311" r:id="rId7"/>
    <p:sldId id="262" r:id="rId8"/>
    <p:sldId id="334" r:id="rId9"/>
    <p:sldId id="263" r:id="rId10"/>
    <p:sldId id="335" r:id="rId11"/>
    <p:sldId id="312" r:id="rId12"/>
    <p:sldId id="322" r:id="rId13"/>
    <p:sldId id="323" r:id="rId14"/>
    <p:sldId id="264" r:id="rId15"/>
    <p:sldId id="324" r:id="rId16"/>
    <p:sldId id="325" r:id="rId17"/>
    <p:sldId id="326" r:id="rId18"/>
    <p:sldId id="266" r:id="rId19"/>
    <p:sldId id="327" r:id="rId20"/>
    <p:sldId id="328" r:id="rId21"/>
    <p:sldId id="329" r:id="rId22"/>
    <p:sldId id="330" r:id="rId23"/>
    <p:sldId id="364" r:id="rId24"/>
    <p:sldId id="267" r:id="rId25"/>
    <p:sldId id="268" r:id="rId26"/>
    <p:sldId id="338" r:id="rId27"/>
    <p:sldId id="339" r:id="rId28"/>
    <p:sldId id="27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9"/>
    <p:restoredTop sz="94234"/>
  </p:normalViewPr>
  <p:slideViewPr>
    <p:cSldViewPr snapToGrid="0" snapToObjects="1">
      <p:cViewPr varScale="1">
        <p:scale>
          <a:sx n="91" d="100"/>
          <a:sy n="91" d="100"/>
        </p:scale>
        <p:origin x="208" y="432"/>
      </p:cViewPr>
      <p:guideLst/>
    </p:cSldViewPr>
  </p:slideViewPr>
  <p:outlineViewPr>
    <p:cViewPr>
      <p:scale>
        <a:sx n="33" d="100"/>
        <a:sy n="33" d="100"/>
      </p:scale>
      <p:origin x="0" y="-29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374CFC-DC73-AB45-A98D-792756BA6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AF237-6EEC-5E4C-944D-132690CF98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ED614-145D-4948-ADB7-F9C0EF1C7227}" type="datetimeFigureOut">
              <a:rPr lang="en-US" smtClean="0"/>
              <a:t>5/31/19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53355-A2A4-3840-B8A4-44C516529E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23741-D241-BE44-A9C2-879CEABAB9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C3797-E472-3B47-BB71-BF715E63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48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C118-588A-3F42-9C9F-1EE777FFBAF9}" type="datetimeFigureOut">
              <a:rPr lang="en-US" smtClean="0"/>
              <a:t>5/31/19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F5C09-5D00-B64D-ADEF-88675AC10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66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96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complementation is the structure is the true </a:t>
            </a:r>
            <a:r>
              <a:rPr lang="en-US" dirty="0" err="1"/>
              <a:t>stu</a:t>
            </a:r>
            <a:r>
              <a:rPr lang="en-US" dirty="0"/>
              <a:t> for SVCs, which indeed is, them putting a variable lower in the </a:t>
            </a:r>
            <a:r>
              <a:rPr lang="en-US" dirty="0" err="1"/>
              <a:t>stru</a:t>
            </a:r>
            <a:r>
              <a:rPr lang="en-US" dirty="0"/>
              <a:t>, and an operator higher on the undergoer, since the variable is </a:t>
            </a:r>
            <a:r>
              <a:rPr lang="en-US" dirty="0" err="1"/>
              <a:t>withing</a:t>
            </a:r>
            <a:r>
              <a:rPr lang="en-US" dirty="0"/>
              <a:t> the c-coma </a:t>
            </a:r>
            <a:r>
              <a:rPr lang="en-US" dirty="0" err="1"/>
              <a:t>doain</a:t>
            </a:r>
            <a:r>
              <a:rPr lang="en-US" dirty="0"/>
              <a:t> of the operator, then it is predicted that the operator bind </a:t>
            </a:r>
            <a:r>
              <a:rPr lang="en-US" dirty="0" err="1"/>
              <a:t>thes</a:t>
            </a:r>
            <a:r>
              <a:rPr lang="en-US" dirty="0"/>
              <a:t> variable, which is indeed the case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00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structure based on </a:t>
            </a:r>
            <a:r>
              <a:rPr lang="en-US" dirty="0" err="1"/>
              <a:t>coordinstion</a:t>
            </a:r>
            <a:r>
              <a:rPr lang="en-US" dirty="0"/>
              <a:t>, since the variable is out of the c-command domain of the operator. Then the operator cannot </a:t>
            </a:r>
            <a:r>
              <a:rPr lang="en-US" dirty="0" err="1"/>
              <a:t>bidn</a:t>
            </a:r>
            <a:r>
              <a:rPr lang="en-US" dirty="0"/>
              <a:t> the variable. As confirmed through using a overt conjunction.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9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Polarity item needs to be bound by negation. if complementation is the right </a:t>
            </a:r>
            <a:r>
              <a:rPr lang="en-US" dirty="0" err="1"/>
              <a:t>stru</a:t>
            </a:r>
            <a:r>
              <a:rPr lang="en-US" dirty="0"/>
              <a:t>, then a PI lower in the structure needs to be licensed by negation. Note negation can only be marked on the highest stem otherwise it breaks the mono-</a:t>
            </a:r>
            <a:r>
              <a:rPr lang="en-US" dirty="0" err="1"/>
              <a:t>eventivitiy</a:t>
            </a:r>
            <a:r>
              <a:rPr lang="en-US" dirty="0"/>
              <a:t> . The prediction is true because the PI produces a grammatical result with negation which is marked on the </a:t>
            </a:r>
            <a:r>
              <a:rPr lang="en-US" dirty="0" err="1"/>
              <a:t>higest</a:t>
            </a:r>
            <a:r>
              <a:rPr lang="en-US" dirty="0"/>
              <a:t> verb (if neg is marked on the other verbs it breaks mono-eventive_)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65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</a:t>
            </a:r>
            <a:r>
              <a:rPr lang="en-US" dirty="0" err="1"/>
              <a:t>hech</a:t>
            </a:r>
            <a:r>
              <a:rPr lang="en-US" dirty="0"/>
              <a:t> needs to be </a:t>
            </a:r>
            <a:r>
              <a:rPr lang="en-US" dirty="0" err="1"/>
              <a:t>licienced</a:t>
            </a:r>
            <a:r>
              <a:rPr lang="en-US" dirty="0"/>
              <a:t> by a neg within the same </a:t>
            </a:r>
            <a:r>
              <a:rPr lang="en-US" dirty="0" err="1"/>
              <a:t>caluse</a:t>
            </a:r>
            <a:r>
              <a:rPr lang="en-US" dirty="0"/>
              <a:t> with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4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Croslinguistically</a:t>
            </a:r>
            <a:r>
              <a:rPr lang="en-US" dirty="0"/>
              <a:t>, it is well known that </a:t>
            </a:r>
            <a:r>
              <a:rPr lang="en-US" dirty="0" err="1"/>
              <a:t>ngation</a:t>
            </a:r>
            <a:r>
              <a:rPr lang="en-US" dirty="0"/>
              <a:t> can trigger subjunctivity. Spanish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21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a morphological byproduct of binding by negation.</a:t>
            </a:r>
          </a:p>
          <a:p>
            <a:r>
              <a:rPr lang="en-US" dirty="0"/>
              <a:t>The same happens to the Spanish example, in which sbjv disappears in the absence of negation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tense feature is morphologically encoded within the specific stem of the verb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1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calculated as the intersection of </a:t>
            </a:r>
            <a:r>
              <a:rPr lang="en-US" dirty="0" err="1"/>
              <a:t>meaningns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7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9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COntrasts</a:t>
            </a:r>
            <a:r>
              <a:rPr lang="en-US" dirty="0"/>
              <a:t> in the Tense marking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36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COntrasts</a:t>
            </a:r>
            <a:r>
              <a:rPr lang="en-US" dirty="0"/>
              <a:t> in the Tense marking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16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COntrasts</a:t>
            </a:r>
            <a:r>
              <a:rPr lang="en-US" dirty="0"/>
              <a:t> in the Tense marking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6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issue is that the series of verb , with all that morphology, might </a:t>
            </a:r>
            <a:r>
              <a:rPr lang="en-US" dirty="0" err="1"/>
              <a:t>lok</a:t>
            </a:r>
            <a:r>
              <a:rPr lang="en-US" dirty="0"/>
              <a:t> like clause clause </a:t>
            </a:r>
            <a:r>
              <a:rPr lang="en-US" dirty="0" err="1"/>
              <a:t>cluse</a:t>
            </a:r>
            <a:r>
              <a:rPr lang="en-US" dirty="0"/>
              <a:t> (CP, CP, </a:t>
            </a:r>
            <a:r>
              <a:rPr lang="en-US" dirty="0" err="1"/>
              <a:t>Cp</a:t>
            </a:r>
            <a:r>
              <a:rPr lang="en-US" dirty="0"/>
              <a:t>). I am showing that they are not separate clauses but SVCs. Say these earlier.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6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V2 is in c-command domain of v1. also, putting a bound variable low in the structure, in a complementation </a:t>
            </a:r>
            <a:r>
              <a:rPr lang="en-US" dirty="0" err="1"/>
              <a:t>stru</a:t>
            </a:r>
            <a:r>
              <a:rPr lang="en-US" dirty="0"/>
              <a:t>, this variable is within the c-command domain of the operator but in coordination and adjunction is out of the c-</a:t>
            </a:r>
            <a:r>
              <a:rPr lang="en-US" dirty="0" err="1"/>
              <a:t>coam</a:t>
            </a:r>
            <a:r>
              <a:rPr lang="en-US" dirty="0"/>
              <a:t> domain of operator. Thus, in complementation, it is predicted that the variable will be bound by the operator (binding= c-command and co-indexation. That is why a lot of things are within the c-command domain of each operator but not bound by them because they cannot be co-indexed. Only the operator, if within the c-</a:t>
            </a:r>
            <a:r>
              <a:rPr lang="en-US" dirty="0" err="1"/>
              <a:t>comm</a:t>
            </a:r>
            <a:r>
              <a:rPr lang="en-US" dirty="0"/>
              <a:t> domain, can be bound.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F5C09-5D00-B64D-ADEF-88675AC10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ECFD63C-83C7-0043-BBFB-ADC6281C0D49}" type="datetime1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0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BE6E-7288-E64B-BFA1-4EAD62CA45A9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52E0-6416-F24D-A3BC-60BACD7A3D70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5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978E-54DE-A74C-98AD-97FF84040B8F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224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B10AE-B313-B247-8E74-F52B1692ABAE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8865-4065-0244-ABD5-B99A82035EF0}" type="datetime1">
              <a:rPr lang="en-US" smtClean="0"/>
              <a:t>5/31/19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5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FB01-49AF-7B42-BC01-1BE0C4735B67}" type="datetime1">
              <a:rPr lang="en-US" smtClean="0"/>
              <a:t>5/31/19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5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D700-51D2-F14E-9966-ED9D1C6CA1D0}" type="datetime1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3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47EE-5206-D743-ABEE-C89FC1F29D5B}" type="datetime1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4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E3EDB-9D7F-5245-BE47-9A5191D44EA6}" type="datetime1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0FA0-41FD-CE4B-937A-BA90E14E87A0}" type="datetime1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055-1E29-D64C-8040-DAEB58200754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0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A179-959F-1648-98D1-730B149AFC9F}" type="datetime1">
              <a:rPr lang="en-US" smtClean="0"/>
              <a:t>5/31/19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8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719B-A882-C64A-B443-FDE6B9002885}" type="datetime1">
              <a:rPr lang="en-US" smtClean="0"/>
              <a:t>5/31/19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3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107C-5E52-1D43-BF31-74D2C2AAA2C2}" type="datetime1">
              <a:rPr lang="en-US" smtClean="0"/>
              <a:t>5/31/19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0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D485-4185-3749-9628-B36F7185F2E2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0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D159-9802-094F-9A6E-CC357640EE3C}" type="datetime1">
              <a:rPr lang="en-US" smtClean="0"/>
              <a:t>5/31/19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18DD8-1BBA-E645-8209-C624A4CF3E7F}" type="datetime1">
              <a:rPr lang="en-US" smtClean="0"/>
              <a:t>5/31/19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D587B-996E-9B44-8710-B2C9357D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2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45086A-F5BF-1748-A1AB-EBC259CE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84" y="412572"/>
            <a:ext cx="8970980" cy="5980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7F6C5-2AC0-0248-97B9-2D9BDB60D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3175" y="614363"/>
            <a:ext cx="6607387" cy="3460355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ADA07-033C-EF42-940F-865A16B81163}"/>
              </a:ext>
            </a:extLst>
          </p:cNvPr>
          <p:cNvSpPr txBox="1"/>
          <p:nvPr/>
        </p:nvSpPr>
        <p:spPr>
          <a:xfrm>
            <a:off x="2671884" y="4231680"/>
            <a:ext cx="8859795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 Syntactic Analysis of Motion Predicates Expressed Through Serial Verb Constructions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 in Southern Tati (Takestani Dialect</a:t>
            </a:r>
            <a:r>
              <a:rPr lang="en-US" sz="32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6E183-9A26-3B42-8D3A-06D50D6E07C8}"/>
              </a:ext>
            </a:extLst>
          </p:cNvPr>
          <p:cNvSpPr txBox="1"/>
          <p:nvPr/>
        </p:nvSpPr>
        <p:spPr>
          <a:xfrm>
            <a:off x="5465525" y="5866450"/>
            <a:ext cx="237783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Neda Taherkhani</a:t>
            </a:r>
          </a:p>
        </p:txBody>
      </p:sp>
    </p:spTree>
    <p:extLst>
      <p:ext uri="{BB962C8B-B14F-4D97-AF65-F5344CB8AC3E}">
        <p14:creationId xmlns:p14="http://schemas.microsoft.com/office/powerpoint/2010/main" val="352219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077" y="1012825"/>
            <a:ext cx="7432674" cy="5696894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Despite multiplicity of inflectional morphology, </a:t>
            </a:r>
          </a:p>
          <a:p>
            <a:pPr>
              <a:lnSpc>
                <a:spcPct val="100000"/>
              </a:lnSpc>
            </a:pPr>
            <a:r>
              <a:rPr lang="en-US" dirty="0"/>
              <a:t>Single inflectional spine, single value for each feature</a:t>
            </a:r>
          </a:p>
          <a:p>
            <a:pPr>
              <a:lnSpc>
                <a:spcPct val="100000"/>
              </a:lnSpc>
            </a:pPr>
            <a:r>
              <a:rPr lang="en-US" dirty="0"/>
              <a:t>FPs embedding Vs (Aboh 2009), but lack </a:t>
            </a:r>
            <a:r>
              <a:rPr lang="en-US" dirty="0" err="1"/>
              <a:t>contentful</a:t>
            </a:r>
            <a:r>
              <a:rPr lang="en-US" dirty="0"/>
              <a:t> values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F35C7A-88F7-4048-B872-25B86E2C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92" y="2069161"/>
            <a:ext cx="7299325" cy="223170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91939961-1E1F-FC4F-B49A-082AA397E52F}"/>
              </a:ext>
            </a:extLst>
          </p:cNvPr>
          <p:cNvSpPr/>
          <p:nvPr/>
        </p:nvSpPr>
        <p:spPr>
          <a:xfrm>
            <a:off x="5399095" y="2400298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D787C62-0B56-5B4A-ABC2-81548A0EEAA5}"/>
              </a:ext>
            </a:extLst>
          </p:cNvPr>
          <p:cNvSpPr/>
          <p:nvPr/>
        </p:nvSpPr>
        <p:spPr>
          <a:xfrm>
            <a:off x="6299808" y="2366963"/>
            <a:ext cx="310942" cy="247649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305C28-C345-7D43-87DA-C0263EAB835F}"/>
              </a:ext>
            </a:extLst>
          </p:cNvPr>
          <p:cNvSpPr/>
          <p:nvPr/>
        </p:nvSpPr>
        <p:spPr>
          <a:xfrm>
            <a:off x="1609723" y="3306945"/>
            <a:ext cx="276227" cy="228601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FF3000C-493A-C443-911E-7824F85BC240}"/>
              </a:ext>
            </a:extLst>
          </p:cNvPr>
          <p:cNvSpPr/>
          <p:nvPr/>
        </p:nvSpPr>
        <p:spPr>
          <a:xfrm>
            <a:off x="3290884" y="3289620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EC26B956-9E81-7D41-9100-4523BCD2F3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A3C32C7F-2FB3-FC4F-87BE-1A5ED12F0269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7AA116-DCCB-714C-AC7F-91D9C36CC810}"/>
              </a:ext>
            </a:extLst>
          </p:cNvPr>
          <p:cNvSpPr txBox="1"/>
          <p:nvPr/>
        </p:nvSpPr>
        <p:spPr>
          <a:xfrm>
            <a:off x="773910" y="793452"/>
            <a:ext cx="5170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2.1.2. Single inflectional spine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8BD0834-BD87-A14C-B280-FA55692788F1}"/>
              </a:ext>
            </a:extLst>
          </p:cNvPr>
          <p:cNvSpPr/>
          <p:nvPr/>
        </p:nvSpPr>
        <p:spPr>
          <a:xfrm>
            <a:off x="4005488" y="2400299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ACAB426-F671-254B-B670-C3044C3A88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57" y="1999319"/>
            <a:ext cx="3652836" cy="393938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E4A8BA7-F2D7-B44A-BB3A-9DA0F8202679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5656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3" y="912813"/>
            <a:ext cx="5991227" cy="59309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2.1.2.1.Single tense value</a:t>
            </a:r>
          </a:p>
          <a:p>
            <a:r>
              <a:rPr lang="en-US" sz="1800" dirty="0"/>
              <a:t>Lack of independent contrasts in tense marking</a:t>
            </a:r>
          </a:p>
          <a:p>
            <a:r>
              <a:rPr lang="en-US" sz="1800" dirty="0"/>
              <a:t>Single time constituent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2.1.2.2. Single aspect value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Lack of independent contrasts in aspect marking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2.1.2.3. Single negation value (and marker)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Lack if independent verb negations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0116279-C00C-0648-B520-8B650CEB8B1C}"/>
              </a:ext>
            </a:extLst>
          </p:cNvPr>
          <p:cNvSpPr txBox="1">
            <a:spLocks/>
          </p:cNvSpPr>
          <p:nvPr/>
        </p:nvSpPr>
        <p:spPr>
          <a:xfrm>
            <a:off x="6429375" y="1468270"/>
            <a:ext cx="4994274" cy="5121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B2C44E0-C287-4140-A6B2-47FEAE08FBCC}"/>
              </a:ext>
            </a:extLst>
          </p:cNvPr>
          <p:cNvSpPr txBox="1">
            <a:spLocks/>
          </p:cNvSpPr>
          <p:nvPr/>
        </p:nvSpPr>
        <p:spPr>
          <a:xfrm>
            <a:off x="6926261" y="1206501"/>
            <a:ext cx="5507041" cy="5629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BC772-03F9-044B-B823-E24FD5174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576" y="1406679"/>
            <a:ext cx="6268799" cy="205233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43B24C2F-19B0-EA44-982B-CBA336D2FE62}"/>
              </a:ext>
            </a:extLst>
          </p:cNvPr>
          <p:cNvSpPr/>
          <p:nvPr/>
        </p:nvSpPr>
        <p:spPr>
          <a:xfrm>
            <a:off x="8884441" y="1730375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1904711-1AB5-3941-85E3-7D94CB423165}"/>
              </a:ext>
            </a:extLst>
          </p:cNvPr>
          <p:cNvSpPr/>
          <p:nvPr/>
        </p:nvSpPr>
        <p:spPr>
          <a:xfrm>
            <a:off x="10051650" y="1716088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2955941-B09F-9141-9754-DFB6E8C7181C}"/>
              </a:ext>
            </a:extLst>
          </p:cNvPr>
          <p:cNvSpPr/>
          <p:nvPr/>
        </p:nvSpPr>
        <p:spPr>
          <a:xfrm>
            <a:off x="6920999" y="2481049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674C00-A93C-E449-BBC0-A16C3E67C367}"/>
              </a:ext>
            </a:extLst>
          </p:cNvPr>
          <p:cNvSpPr/>
          <p:nvPr/>
        </p:nvSpPr>
        <p:spPr>
          <a:xfrm>
            <a:off x="8344988" y="2480514"/>
            <a:ext cx="156076" cy="214848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0C3BDE3-7064-B342-B274-8D97F1DE45CF}"/>
              </a:ext>
            </a:extLst>
          </p:cNvPr>
          <p:cNvSpPr/>
          <p:nvPr/>
        </p:nvSpPr>
        <p:spPr>
          <a:xfrm>
            <a:off x="10842622" y="1716088"/>
            <a:ext cx="167030" cy="233025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30924209-BB89-F74C-8249-C95A1A6D1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D5014438-C315-644C-8A81-28352D54F1F4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1D0A85-3E72-6E4E-B29C-9C230889CDBE}"/>
              </a:ext>
            </a:extLst>
          </p:cNvPr>
          <p:cNvSpPr txBox="1"/>
          <p:nvPr/>
        </p:nvSpPr>
        <p:spPr>
          <a:xfrm>
            <a:off x="773910" y="793452"/>
            <a:ext cx="5170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2.1.2. Single inflectional spine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ADC96D-BC85-4B49-BA9D-9982E024A808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9299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3" y="912813"/>
            <a:ext cx="5991227" cy="59309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2.1.2.1. Single tense value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Lack of independent contrasts in tense marking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Single time constituent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2.1.2.2. Single aspect value</a:t>
            </a:r>
          </a:p>
          <a:p>
            <a:r>
              <a:rPr lang="en-US" sz="1800" dirty="0"/>
              <a:t>Lack of independent contrasts in aspect marking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2.1.2.3. Single negation value (and marker)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Lack if independent verb negations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0116279-C00C-0648-B520-8B650CEB8B1C}"/>
              </a:ext>
            </a:extLst>
          </p:cNvPr>
          <p:cNvSpPr txBox="1">
            <a:spLocks/>
          </p:cNvSpPr>
          <p:nvPr/>
        </p:nvSpPr>
        <p:spPr>
          <a:xfrm>
            <a:off x="6429375" y="1468270"/>
            <a:ext cx="4994274" cy="5121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B2C44E0-C287-4140-A6B2-47FEAE08FBCC}"/>
              </a:ext>
            </a:extLst>
          </p:cNvPr>
          <p:cNvSpPr txBox="1">
            <a:spLocks/>
          </p:cNvSpPr>
          <p:nvPr/>
        </p:nvSpPr>
        <p:spPr>
          <a:xfrm>
            <a:off x="6926261" y="1206501"/>
            <a:ext cx="5507041" cy="5629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F6EDE70-66C6-E14B-B87B-5E7B3C758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577" y="3818190"/>
            <a:ext cx="6249748" cy="84456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9632BD35-7772-2C4B-90B5-CF276E5D0D9E}"/>
              </a:ext>
            </a:extLst>
          </p:cNvPr>
          <p:cNvSpPr/>
          <p:nvPr/>
        </p:nvSpPr>
        <p:spPr>
          <a:xfrm>
            <a:off x="7787341" y="4049361"/>
            <a:ext cx="361049" cy="26073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5DD86C9-53D8-5147-AE32-560B2410021C}"/>
              </a:ext>
            </a:extLst>
          </p:cNvPr>
          <p:cNvSpPr/>
          <p:nvPr/>
        </p:nvSpPr>
        <p:spPr>
          <a:xfrm flipV="1">
            <a:off x="9922813" y="4049361"/>
            <a:ext cx="257673" cy="206778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C7E7056-0127-CE42-9CA7-B46ECB6F728D}"/>
              </a:ext>
            </a:extLst>
          </p:cNvPr>
          <p:cNvSpPr/>
          <p:nvPr/>
        </p:nvSpPr>
        <p:spPr>
          <a:xfrm>
            <a:off x="11009652" y="4028991"/>
            <a:ext cx="701335" cy="227147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2EE7732B-BAB5-7345-BE5B-FEC0C587D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C4F07AE1-263F-F54E-9CC8-B879588B185F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284EDE-58D1-D04E-A17E-756D4DE249C6}"/>
              </a:ext>
            </a:extLst>
          </p:cNvPr>
          <p:cNvSpPr txBox="1"/>
          <p:nvPr/>
        </p:nvSpPr>
        <p:spPr>
          <a:xfrm>
            <a:off x="773910" y="793452"/>
            <a:ext cx="5170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2.1.2. Single inflectional spine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5F75C1-0B03-3843-802D-B56C2C9064C2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3184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3" y="912813"/>
            <a:ext cx="5991227" cy="59309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2.1.2.1. Single tense value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Lack of independent contrasts in tense marking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Single time constituent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2.1.2.2. Single aspect value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Lack of independent contrasts in aspect marking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2.1.2.3. Single negation value (and marker)</a:t>
            </a:r>
          </a:p>
          <a:p>
            <a:pPr marL="0" indent="0">
              <a:buNone/>
            </a:pPr>
            <a:r>
              <a:rPr lang="en-US" sz="1800" dirty="0"/>
              <a:t>Lack if independent verb negations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0116279-C00C-0648-B520-8B650CEB8B1C}"/>
              </a:ext>
            </a:extLst>
          </p:cNvPr>
          <p:cNvSpPr txBox="1">
            <a:spLocks/>
          </p:cNvSpPr>
          <p:nvPr/>
        </p:nvSpPr>
        <p:spPr>
          <a:xfrm>
            <a:off x="6429375" y="1468270"/>
            <a:ext cx="4994274" cy="5121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B2C44E0-C287-4140-A6B2-47FEAE08FBCC}"/>
              </a:ext>
            </a:extLst>
          </p:cNvPr>
          <p:cNvSpPr txBox="1">
            <a:spLocks/>
          </p:cNvSpPr>
          <p:nvPr/>
        </p:nvSpPr>
        <p:spPr>
          <a:xfrm>
            <a:off x="6926261" y="1206501"/>
            <a:ext cx="5507041" cy="5629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6D56103-A457-1A44-9478-5A08BF129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576" y="4972819"/>
            <a:ext cx="6268799" cy="1819211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59D5F0EC-27EE-864E-9E42-6597A5A1F596}"/>
              </a:ext>
            </a:extLst>
          </p:cNvPr>
          <p:cNvSpPr/>
          <p:nvPr/>
        </p:nvSpPr>
        <p:spPr>
          <a:xfrm>
            <a:off x="8604922" y="5249332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72DB225-D66A-A84F-B12A-C2E36B06565D}"/>
              </a:ext>
            </a:extLst>
          </p:cNvPr>
          <p:cNvSpPr/>
          <p:nvPr/>
        </p:nvSpPr>
        <p:spPr>
          <a:xfrm>
            <a:off x="10051649" y="5225425"/>
            <a:ext cx="167030" cy="233025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1C02B2B-B61B-A04D-8863-6E176AA7FDE7}"/>
              </a:ext>
            </a:extLst>
          </p:cNvPr>
          <p:cNvSpPr/>
          <p:nvPr/>
        </p:nvSpPr>
        <p:spPr>
          <a:xfrm>
            <a:off x="6413382" y="5972507"/>
            <a:ext cx="271580" cy="204052"/>
          </a:xfrm>
          <a:prstGeom prst="ellipse">
            <a:avLst/>
          </a:prstGeom>
          <a:solidFill>
            <a:srgbClr val="00B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9B15419-AEA4-DC49-996C-F7476B5E3580}"/>
              </a:ext>
            </a:extLst>
          </p:cNvPr>
          <p:cNvSpPr/>
          <p:nvPr/>
        </p:nvSpPr>
        <p:spPr>
          <a:xfrm>
            <a:off x="7483472" y="5986795"/>
            <a:ext cx="271580" cy="204052"/>
          </a:xfrm>
          <a:prstGeom prst="ellipse">
            <a:avLst/>
          </a:prstGeom>
          <a:solidFill>
            <a:srgbClr val="7030A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1AC3061-C5A1-7649-9DC4-323C1A2A8553}"/>
              </a:ext>
            </a:extLst>
          </p:cNvPr>
          <p:cNvSpPr/>
          <p:nvPr/>
        </p:nvSpPr>
        <p:spPr>
          <a:xfrm>
            <a:off x="9089230" y="5986795"/>
            <a:ext cx="271580" cy="204052"/>
          </a:xfrm>
          <a:prstGeom prst="ellipse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B0C799F-2756-724C-9026-5261738F3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EEA2593A-3FC4-CC4E-85C3-78078280942A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EE03D8-ADDA-5F47-9CFC-F1A9D048C60C}"/>
              </a:ext>
            </a:extLst>
          </p:cNvPr>
          <p:cNvSpPr txBox="1"/>
          <p:nvPr/>
        </p:nvSpPr>
        <p:spPr>
          <a:xfrm>
            <a:off x="773910" y="793452"/>
            <a:ext cx="5170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2.1.2. Single inflectional spine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532AF56-08D3-BA4D-B7A7-FB391920DFE8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096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63" y="1012825"/>
            <a:ext cx="4968876" cy="569689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For Past-transitive verbs</a:t>
            </a: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2.1.4. Single phonological phrase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	Lack of pause/ pitch fall on verbs</a:t>
            </a:r>
          </a:p>
          <a:p>
            <a:pPr marL="0" indent="0"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2.1.5. Lack of pro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	Grammatical result with a non-specific 	undergoer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95E12AA-0EE6-064E-AAE3-62D2595EBA20}"/>
              </a:ext>
            </a:extLst>
          </p:cNvPr>
          <p:cNvSpPr txBox="1">
            <a:spLocks/>
          </p:cNvSpPr>
          <p:nvPr/>
        </p:nvSpPr>
        <p:spPr>
          <a:xfrm>
            <a:off x="6130922" y="1069100"/>
            <a:ext cx="4968876" cy="5696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76B83-7F72-9C45-BA4A-A1089AF6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50" y="1159015"/>
            <a:ext cx="6251289" cy="1867915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EB96F788-4C79-AE44-8D05-BC242517D9FD}"/>
              </a:ext>
            </a:extLst>
          </p:cNvPr>
          <p:cNvSpPr/>
          <p:nvPr/>
        </p:nvSpPr>
        <p:spPr>
          <a:xfrm>
            <a:off x="8147722" y="1435101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F60B04F-D34A-5A4D-A576-A2CABC06CE1F}"/>
              </a:ext>
            </a:extLst>
          </p:cNvPr>
          <p:cNvSpPr/>
          <p:nvPr/>
        </p:nvSpPr>
        <p:spPr>
          <a:xfrm>
            <a:off x="10798462" y="1446213"/>
            <a:ext cx="204788" cy="284162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0549D70-B012-3B4A-BA64-1861E651DBF4}"/>
              </a:ext>
            </a:extLst>
          </p:cNvPr>
          <p:cNvSpPr/>
          <p:nvPr/>
        </p:nvSpPr>
        <p:spPr>
          <a:xfrm>
            <a:off x="6832601" y="2208211"/>
            <a:ext cx="211137" cy="277813"/>
          </a:xfrm>
          <a:prstGeom prst="ellipse">
            <a:avLst/>
          </a:prstGeom>
          <a:solidFill>
            <a:srgbClr val="00B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B7938CA9-9216-D544-9199-782B6C8AB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41DC2CAF-42B8-A949-B208-7C9150F44A56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B05DCA-C403-494D-8C9A-13C157687E41}"/>
              </a:ext>
            </a:extLst>
          </p:cNvPr>
          <p:cNvSpPr txBox="1"/>
          <p:nvPr/>
        </p:nvSpPr>
        <p:spPr>
          <a:xfrm>
            <a:off x="773910" y="793452"/>
            <a:ext cx="5447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2.1.3. Single agreement morpheme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  Lack of individual agreement markers		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DF08F0-02F3-EE46-907A-42963A8B57E4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0635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95E12AA-0EE6-064E-AAE3-62D2595EBA20}"/>
              </a:ext>
            </a:extLst>
          </p:cNvPr>
          <p:cNvSpPr txBox="1">
            <a:spLocks/>
          </p:cNvSpPr>
          <p:nvPr/>
        </p:nvSpPr>
        <p:spPr>
          <a:xfrm>
            <a:off x="6130922" y="1069100"/>
            <a:ext cx="4968876" cy="5696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66DD8D5-D1A9-7C42-B6CE-4254BE726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948" y="3189864"/>
            <a:ext cx="6273226" cy="1729618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69C1A2-B30B-D842-944A-22076BA14CC6}"/>
              </a:ext>
            </a:extLst>
          </p:cNvPr>
          <p:cNvCxnSpPr/>
          <p:nvPr/>
        </p:nvCxnSpPr>
        <p:spPr>
          <a:xfrm>
            <a:off x="8516497" y="3790156"/>
            <a:ext cx="1000128" cy="0"/>
          </a:xfrm>
          <a:prstGeom prst="straightConnector1">
            <a:avLst/>
          </a:prstGeom>
          <a:ln w="857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47CF97-A3F0-7B4A-907C-F3B6D28D5100}"/>
              </a:ext>
            </a:extLst>
          </p:cNvPr>
          <p:cNvCxnSpPr/>
          <p:nvPr/>
        </p:nvCxnSpPr>
        <p:spPr>
          <a:xfrm>
            <a:off x="11483975" y="3403167"/>
            <a:ext cx="336550" cy="291197"/>
          </a:xfrm>
          <a:prstGeom prst="straightConnector1">
            <a:avLst/>
          </a:prstGeom>
          <a:ln w="793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C893E906-60D6-B04D-A50C-C682FF2D1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D8269D8C-CEC0-4D43-92BB-A9260380699B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BD752-2B57-6D4F-8660-A6776F7C2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F4032C-1BBE-694C-B6BE-6108A6444DE9}"/>
              </a:ext>
            </a:extLst>
          </p:cNvPr>
          <p:cNvSpPr txBox="1"/>
          <p:nvPr/>
        </p:nvSpPr>
        <p:spPr>
          <a:xfrm>
            <a:off x="773910" y="793452"/>
            <a:ext cx="5447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bg1">
                    <a:lumMod val="65000"/>
                  </a:schemeClr>
                </a:solidFill>
              </a:rPr>
              <a:t>2.1.3. Single agreement morpheme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930A48A-031C-DF44-B3AE-F69DBB929EE1}"/>
              </a:ext>
            </a:extLst>
          </p:cNvPr>
          <p:cNvSpPr txBox="1">
            <a:spLocks/>
          </p:cNvSpPr>
          <p:nvPr/>
        </p:nvSpPr>
        <p:spPr>
          <a:xfrm>
            <a:off x="931863" y="1012825"/>
            <a:ext cx="4968876" cy="5696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For Past-transitive verbs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	2.1.4. Single phonological phrase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	Lack of pause/ pitch fall on verbs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2.1.5. Lack of pro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	Grammatical result with a non-specific 	undergoer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970BF5-1AC8-CA4F-A692-E5AEBBD080FA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357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95E12AA-0EE6-064E-AAE3-62D2595EBA20}"/>
              </a:ext>
            </a:extLst>
          </p:cNvPr>
          <p:cNvSpPr txBox="1">
            <a:spLocks/>
          </p:cNvSpPr>
          <p:nvPr/>
        </p:nvSpPr>
        <p:spPr>
          <a:xfrm>
            <a:off x="6130922" y="1069100"/>
            <a:ext cx="4968876" cy="5696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C3FFB134-DE65-414D-A45D-9654BC968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7E72BC24-66CB-B240-83FD-8A53AA7F90AC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EACFE424-CEDD-5044-9744-81D5DCC76979}"/>
              </a:ext>
            </a:extLst>
          </p:cNvPr>
          <p:cNvSpPr txBox="1">
            <a:spLocks/>
          </p:cNvSpPr>
          <p:nvPr/>
        </p:nvSpPr>
        <p:spPr>
          <a:xfrm>
            <a:off x="931863" y="1012825"/>
            <a:ext cx="4968876" cy="5696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For Past-transitive verbs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2.1.4. Single phonological phrase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	Lack of pause/ pitch fall on verbs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	2.1.5. Lack of pro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2000" dirty="0"/>
              <a:t>Grammatical result with 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non-specific undergoer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0EFB88-5F9A-514F-B56F-60F0EABBDF0D}"/>
              </a:ext>
            </a:extLst>
          </p:cNvPr>
          <p:cNvSpPr txBox="1"/>
          <p:nvPr/>
        </p:nvSpPr>
        <p:spPr>
          <a:xfrm>
            <a:off x="773910" y="793452"/>
            <a:ext cx="5447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bg1">
                    <a:lumMod val="65000"/>
                  </a:schemeClr>
                </a:solidFill>
              </a:rPr>
              <a:t>2.1.3. Single agreement morpheme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0653B3-322F-C24B-95C9-3B77F264711F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15</a:t>
            </a:fld>
            <a:endParaRPr lang="en-US" sz="12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C0D2943-3D92-7648-9461-170F60921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2821" y="4790667"/>
            <a:ext cx="7113379" cy="1947092"/>
          </a:xfr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2A2D226A-0C4C-484B-A466-B6B3400E66AC}"/>
              </a:ext>
            </a:extLst>
          </p:cNvPr>
          <p:cNvSpPr/>
          <p:nvPr/>
        </p:nvSpPr>
        <p:spPr>
          <a:xfrm flipH="1">
            <a:off x="9672634" y="4831574"/>
            <a:ext cx="295276" cy="26031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87A20CE-F6A0-EA4E-B3E2-6225AB95DF1B}"/>
              </a:ext>
            </a:extLst>
          </p:cNvPr>
          <p:cNvSpPr/>
          <p:nvPr/>
        </p:nvSpPr>
        <p:spPr>
          <a:xfrm>
            <a:off x="7812591" y="5660166"/>
            <a:ext cx="502734" cy="285021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B64586-059C-1449-B51E-8B3C2F07CA9C}"/>
              </a:ext>
            </a:extLst>
          </p:cNvPr>
          <p:cNvSpPr/>
          <p:nvPr/>
        </p:nvSpPr>
        <p:spPr>
          <a:xfrm>
            <a:off x="6221412" y="5607847"/>
            <a:ext cx="342929" cy="285021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4B53943-6816-654E-B8FB-1C195445EA66}"/>
              </a:ext>
            </a:extLst>
          </p:cNvPr>
          <p:cNvSpPr/>
          <p:nvPr/>
        </p:nvSpPr>
        <p:spPr>
          <a:xfrm>
            <a:off x="10764837" y="4831574"/>
            <a:ext cx="295276" cy="26031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CB056E2-506F-F14D-9BEB-E4AE2A26C264}"/>
              </a:ext>
            </a:extLst>
          </p:cNvPr>
          <p:cNvSpPr/>
          <p:nvPr/>
        </p:nvSpPr>
        <p:spPr>
          <a:xfrm>
            <a:off x="6710941" y="4826565"/>
            <a:ext cx="1218621" cy="74159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A9AF4076-41E4-C14E-B778-A835B1DBFA2D}"/>
              </a:ext>
            </a:extLst>
          </p:cNvPr>
          <p:cNvSpPr/>
          <p:nvPr/>
        </p:nvSpPr>
        <p:spPr>
          <a:xfrm>
            <a:off x="7200900" y="3671888"/>
            <a:ext cx="3714750" cy="1128712"/>
          </a:xfrm>
          <a:custGeom>
            <a:avLst/>
            <a:gdLst>
              <a:gd name="connsiteX0" fmla="*/ 3714750 w 3714750"/>
              <a:gd name="connsiteY0" fmla="*/ 1128712 h 1128712"/>
              <a:gd name="connsiteX1" fmla="*/ 842963 w 3714750"/>
              <a:gd name="connsiteY1" fmla="*/ 0 h 1128712"/>
              <a:gd name="connsiteX2" fmla="*/ 842963 w 3714750"/>
              <a:gd name="connsiteY2" fmla="*/ 0 h 1128712"/>
              <a:gd name="connsiteX3" fmla="*/ 57150 w 3714750"/>
              <a:gd name="connsiteY3" fmla="*/ 1057275 h 1128712"/>
              <a:gd name="connsiteX4" fmla="*/ 57150 w 3714750"/>
              <a:gd name="connsiteY4" fmla="*/ 1057275 h 1128712"/>
              <a:gd name="connsiteX5" fmla="*/ 0 w 3714750"/>
              <a:gd name="connsiteY5" fmla="*/ 1114425 h 112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4750" h="1128712">
                <a:moveTo>
                  <a:pt x="3714750" y="1128712"/>
                </a:moveTo>
                <a:lnTo>
                  <a:pt x="842963" y="0"/>
                </a:lnTo>
                <a:lnTo>
                  <a:pt x="842963" y="0"/>
                </a:lnTo>
                <a:lnTo>
                  <a:pt x="57150" y="1057275"/>
                </a:lnTo>
                <a:lnTo>
                  <a:pt x="57150" y="1057275"/>
                </a:lnTo>
                <a:lnTo>
                  <a:pt x="0" y="1114425"/>
                </a:lnTo>
              </a:path>
            </a:pathLst>
          </a:cu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50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F53B2AC3-1E20-2D40-89FB-E49ABE83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866" y="2279274"/>
            <a:ext cx="3416300" cy="2832100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D78FE2-3280-D240-8F99-1301F6672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351" y="1716088"/>
            <a:ext cx="2969320" cy="3497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8FF46-A05F-774E-87B4-D60029F80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673" y="1730375"/>
            <a:ext cx="6011164" cy="3477632"/>
          </a:xfrm>
          <a:prstGeom prst="rect">
            <a:avLst/>
          </a:prstGeom>
        </p:spPr>
      </p:pic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8084F2DF-BB14-A344-AE29-00303C385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B70612F8-237D-F945-811B-8D526C6A164F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F7CDA8-5513-F84E-9BF8-0F8042B9322B}"/>
              </a:ext>
            </a:extLst>
          </p:cNvPr>
          <p:cNvSpPr txBox="1"/>
          <p:nvPr/>
        </p:nvSpPr>
        <p:spPr>
          <a:xfrm>
            <a:off x="773909" y="793452"/>
            <a:ext cx="584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</a:p>
          <a:p>
            <a:r>
              <a:rPr lang="en-US" dirty="0"/>
              <a:t>				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BCA42-C539-2545-B23E-53D6E2B157FD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16</a:t>
            </a:fld>
            <a:endParaRPr lang="en-US" sz="12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0816401-52BF-074F-B7FB-6A1FE489F85B}"/>
              </a:ext>
            </a:extLst>
          </p:cNvPr>
          <p:cNvSpPr/>
          <p:nvPr/>
        </p:nvSpPr>
        <p:spPr>
          <a:xfrm>
            <a:off x="3012154" y="3549651"/>
            <a:ext cx="342929" cy="279400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20245D8-FB70-AE43-B33A-3EA7B82CE757}"/>
              </a:ext>
            </a:extLst>
          </p:cNvPr>
          <p:cNvSpPr/>
          <p:nvPr/>
        </p:nvSpPr>
        <p:spPr>
          <a:xfrm>
            <a:off x="3198017" y="3872196"/>
            <a:ext cx="342929" cy="279400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4CC58A5-BF11-3A4D-8E5C-8643C6A58E9E}"/>
              </a:ext>
            </a:extLst>
          </p:cNvPr>
          <p:cNvSpPr/>
          <p:nvPr/>
        </p:nvSpPr>
        <p:spPr>
          <a:xfrm>
            <a:off x="5196556" y="3872196"/>
            <a:ext cx="342929" cy="279400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BA2E902-FCAE-8849-92ED-EF55E284CEE4}"/>
              </a:ext>
            </a:extLst>
          </p:cNvPr>
          <p:cNvSpPr/>
          <p:nvPr/>
        </p:nvSpPr>
        <p:spPr>
          <a:xfrm>
            <a:off x="6426884" y="4062091"/>
            <a:ext cx="342929" cy="279400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886451-3FE3-A14B-94BF-9324840B18DC}"/>
              </a:ext>
            </a:extLst>
          </p:cNvPr>
          <p:cNvSpPr/>
          <p:nvPr/>
        </p:nvSpPr>
        <p:spPr>
          <a:xfrm>
            <a:off x="3264332" y="4368960"/>
            <a:ext cx="729748" cy="313761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F499386-9E88-B942-A1F2-D49BBA75BA94}"/>
              </a:ext>
            </a:extLst>
          </p:cNvPr>
          <p:cNvSpPr/>
          <p:nvPr/>
        </p:nvSpPr>
        <p:spPr>
          <a:xfrm>
            <a:off x="2159432" y="2729941"/>
            <a:ext cx="729748" cy="313761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0105874-0A3F-C94C-B269-D2B91C026E44}"/>
              </a:ext>
            </a:extLst>
          </p:cNvPr>
          <p:cNvSpPr/>
          <p:nvPr/>
        </p:nvSpPr>
        <p:spPr>
          <a:xfrm>
            <a:off x="6302546" y="4368960"/>
            <a:ext cx="729748" cy="313761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5A0991-21DA-3F42-9C39-B44757BD355A}"/>
              </a:ext>
            </a:extLst>
          </p:cNvPr>
          <p:cNvSpPr/>
          <p:nvPr/>
        </p:nvSpPr>
        <p:spPr>
          <a:xfrm>
            <a:off x="4472012" y="3261061"/>
            <a:ext cx="729748" cy="313761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3AEC8AA-0FBB-6E4C-9BC9-8B9808B4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302" y="2532090"/>
            <a:ext cx="3128991" cy="259392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E1F1877-1615-9440-AAA2-170D6394F2EB}"/>
              </a:ext>
            </a:extLst>
          </p:cNvPr>
          <p:cNvSpPr/>
          <p:nvPr/>
        </p:nvSpPr>
        <p:spPr>
          <a:xfrm rot="3183866">
            <a:off x="7692257" y="4002922"/>
            <a:ext cx="1237976" cy="1182489"/>
          </a:xfrm>
          <a:prstGeom prst="rect">
            <a:avLst/>
          </a:prstGeom>
          <a:solidFill>
            <a:schemeClr val="accent6">
              <a:alpha val="2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2E0F560-A15A-D34E-9B57-300CF88499E8}"/>
              </a:ext>
            </a:extLst>
          </p:cNvPr>
          <p:cNvSpPr/>
          <p:nvPr/>
        </p:nvSpPr>
        <p:spPr>
          <a:xfrm rot="3183866">
            <a:off x="8919057" y="3545590"/>
            <a:ext cx="1369564" cy="1092657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5617B5F-0555-6B41-9D24-FE75C3FF6426}"/>
              </a:ext>
            </a:extLst>
          </p:cNvPr>
          <p:cNvSpPr/>
          <p:nvPr/>
        </p:nvSpPr>
        <p:spPr>
          <a:xfrm>
            <a:off x="9603839" y="4324632"/>
            <a:ext cx="729748" cy="313761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ED9CE4A-F879-AE4E-AEE4-2E8DBD733479}"/>
              </a:ext>
            </a:extLst>
          </p:cNvPr>
          <p:cNvSpPr/>
          <p:nvPr/>
        </p:nvSpPr>
        <p:spPr>
          <a:xfrm>
            <a:off x="9089445" y="4358993"/>
            <a:ext cx="342929" cy="279400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F9A58F-BF6B-474D-9C3D-DF065DDDEBF1}"/>
              </a:ext>
            </a:extLst>
          </p:cNvPr>
          <p:cNvSpPr/>
          <p:nvPr/>
        </p:nvSpPr>
        <p:spPr>
          <a:xfrm>
            <a:off x="8284946" y="4833562"/>
            <a:ext cx="342929" cy="279400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4CF0FFB-ACD5-5342-BF85-12C9D7518EF9}"/>
              </a:ext>
            </a:extLst>
          </p:cNvPr>
          <p:cNvSpPr/>
          <p:nvPr/>
        </p:nvSpPr>
        <p:spPr>
          <a:xfrm>
            <a:off x="7445239" y="4364480"/>
            <a:ext cx="980629" cy="273914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AD826E-FA77-1E45-AAD1-DA0A5503F0A4}"/>
              </a:ext>
            </a:extLst>
          </p:cNvPr>
          <p:cNvSpPr txBox="1"/>
          <p:nvPr/>
        </p:nvSpPr>
        <p:spPr>
          <a:xfrm>
            <a:off x="1619433" y="5329511"/>
            <a:ext cx="360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Prediction: operator-variable binding</a:t>
            </a:r>
          </a:p>
        </p:txBody>
      </p:sp>
    </p:spTree>
    <p:extLst>
      <p:ext uri="{BB962C8B-B14F-4D97-AF65-F5344CB8AC3E}">
        <p14:creationId xmlns:p14="http://schemas.microsoft.com/office/powerpoint/2010/main" val="524029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C730A6A-B52F-3F43-97FC-58659AC731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4" y="2122489"/>
            <a:ext cx="3619497" cy="4198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236C5-61C2-C846-81C4-498DCAA8848A}"/>
              </a:ext>
            </a:extLst>
          </p:cNvPr>
          <p:cNvSpPr txBox="1"/>
          <p:nvPr/>
        </p:nvSpPr>
        <p:spPr>
          <a:xfrm>
            <a:off x="6283837" y="4487347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one-to-one correspondence reading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EB1843-802C-DE45-B0CC-289BBC403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423" y="2185194"/>
            <a:ext cx="7472807" cy="2224881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02F44DDF-7E35-0C40-9941-9AFDF6A6FF31}"/>
              </a:ext>
            </a:extLst>
          </p:cNvPr>
          <p:cNvSpPr/>
          <p:nvPr/>
        </p:nvSpPr>
        <p:spPr>
          <a:xfrm flipH="1">
            <a:off x="9960714" y="3419493"/>
            <a:ext cx="295276" cy="26031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E0B79F5-3176-7948-88E6-1416D50018DF}"/>
              </a:ext>
            </a:extLst>
          </p:cNvPr>
          <p:cNvSpPr/>
          <p:nvPr/>
        </p:nvSpPr>
        <p:spPr>
          <a:xfrm>
            <a:off x="5896908" y="2203688"/>
            <a:ext cx="518180" cy="30083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6523A3B5-EB56-6640-A296-A9F1D62E5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767B-337C-B143-A8CB-59920891F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821781"/>
            <a:ext cx="4189412" cy="29694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8907C3-84BB-FF4B-AF0A-B104D46C6EF9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8A422A-3582-3440-845E-8BFF2D478F0F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2.2.1. Bound-variable test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6031893-CB8C-7E42-9A5E-D4F9799176C4}"/>
              </a:ext>
            </a:extLst>
          </p:cNvPr>
          <p:cNvSpPr/>
          <p:nvPr/>
        </p:nvSpPr>
        <p:spPr>
          <a:xfrm flipH="1">
            <a:off x="3714635" y="5959207"/>
            <a:ext cx="180109" cy="18127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63A85F3-C8F8-1B4F-9084-349BDD8AE027}"/>
              </a:ext>
            </a:extLst>
          </p:cNvPr>
          <p:cNvSpPr/>
          <p:nvPr/>
        </p:nvSpPr>
        <p:spPr>
          <a:xfrm flipH="1">
            <a:off x="1068387" y="3699518"/>
            <a:ext cx="180109" cy="18127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4B5257-5A8E-394B-A041-82232906DF75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17</a:t>
            </a:fld>
            <a:endParaRPr lang="en-US" sz="1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895087-5E00-5946-88EA-2B8DB36ABB84}"/>
              </a:ext>
            </a:extLst>
          </p:cNvPr>
          <p:cNvSpPr/>
          <p:nvPr/>
        </p:nvSpPr>
        <p:spPr>
          <a:xfrm rot="3183866">
            <a:off x="738078" y="4105494"/>
            <a:ext cx="3883241" cy="1489709"/>
          </a:xfrm>
          <a:prstGeom prst="rect">
            <a:avLst/>
          </a:prstGeom>
          <a:solidFill>
            <a:schemeClr val="accent6">
              <a:alpha val="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78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9236C5-61C2-C846-81C4-498DCAA8848A}"/>
              </a:ext>
            </a:extLst>
          </p:cNvPr>
          <p:cNvSpPr txBox="1"/>
          <p:nvPr/>
        </p:nvSpPr>
        <p:spPr>
          <a:xfrm>
            <a:off x="6754249" y="4317205"/>
            <a:ext cx="380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one-to-one correspondence reading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D5DAD51-870C-7842-9061-DE50F10DF7F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1" y="2176462"/>
            <a:ext cx="5506525" cy="4264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F89588-CD98-5C40-8CF3-FAF3A2B54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213" y="2172555"/>
            <a:ext cx="6929119" cy="1954367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A74CF7B1-C9CD-9944-BB02-7F0410C0AAA1}"/>
              </a:ext>
            </a:extLst>
          </p:cNvPr>
          <p:cNvSpPr/>
          <p:nvPr/>
        </p:nvSpPr>
        <p:spPr>
          <a:xfrm flipH="1">
            <a:off x="10772774" y="2439987"/>
            <a:ext cx="1190625" cy="725489"/>
          </a:xfrm>
          <a:prstGeom prst="ellipse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E0439F9-AC37-FC44-9C11-FDD58F125A20}"/>
              </a:ext>
            </a:extLst>
          </p:cNvPr>
          <p:cNvSpPr/>
          <p:nvPr/>
        </p:nvSpPr>
        <p:spPr>
          <a:xfrm>
            <a:off x="1233718" y="4492181"/>
            <a:ext cx="398183" cy="254071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268D971-3250-B944-8807-3365EA97F4BD}"/>
              </a:ext>
            </a:extLst>
          </p:cNvPr>
          <p:cNvSpPr/>
          <p:nvPr/>
        </p:nvSpPr>
        <p:spPr>
          <a:xfrm flipH="1">
            <a:off x="5461866" y="4902620"/>
            <a:ext cx="295276" cy="26031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1DE1877-D706-E44A-82DA-E002F975F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ADA9BA2B-485E-D54F-9742-1CC026DCD377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6D2150-1EF5-B149-B385-DBD7168F0386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2.2.1. Bound-variable test (Cont.)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F89DBA7-B2C3-3A4F-B3DD-7E7777BA71E9}"/>
              </a:ext>
            </a:extLst>
          </p:cNvPr>
          <p:cNvSpPr/>
          <p:nvPr/>
        </p:nvSpPr>
        <p:spPr>
          <a:xfrm flipH="1">
            <a:off x="10948985" y="3265979"/>
            <a:ext cx="295276" cy="26031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DED4ECF-0BF6-8643-B36D-C5D4E9730B38}"/>
              </a:ext>
            </a:extLst>
          </p:cNvPr>
          <p:cNvSpPr/>
          <p:nvPr/>
        </p:nvSpPr>
        <p:spPr>
          <a:xfrm>
            <a:off x="6333917" y="2215525"/>
            <a:ext cx="398183" cy="254071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DD9C6B-8A9E-6244-9383-77B2F3C54618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18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4D5B4-8CDF-1146-A246-3F3626C05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762" y="2813233"/>
            <a:ext cx="448911" cy="381784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8804718-28AA-7A49-AB73-95591F09F757}"/>
              </a:ext>
            </a:extLst>
          </p:cNvPr>
          <p:cNvSpPr/>
          <p:nvPr/>
        </p:nvSpPr>
        <p:spPr>
          <a:xfrm rot="3183866">
            <a:off x="1014997" y="4698303"/>
            <a:ext cx="3099217" cy="1425715"/>
          </a:xfrm>
          <a:prstGeom prst="rect">
            <a:avLst/>
          </a:prstGeom>
          <a:solidFill>
            <a:schemeClr val="accent6">
              <a:alpha val="1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5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8" y="1435101"/>
            <a:ext cx="10604499" cy="5274618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Committee</a:t>
            </a:r>
          </a:p>
          <a:p>
            <a:pPr marL="0" indent="0">
              <a:buNone/>
            </a:pPr>
            <a:r>
              <a:rPr lang="en-US" dirty="0"/>
              <a:t>	Elena Benedicto, Mary Niepokuj, John Sundquist, &amp; Arsalan 	Kahnemuyipour</a:t>
            </a:r>
          </a:p>
          <a:p>
            <a:r>
              <a:rPr lang="en-US" b="1" dirty="0">
                <a:solidFill>
                  <a:srgbClr val="7030A0"/>
                </a:solidFill>
              </a:rPr>
              <a:t>IELLAB</a:t>
            </a:r>
          </a:p>
          <a:p>
            <a:pPr marL="0" indent="0">
              <a:buNone/>
            </a:pPr>
            <a:r>
              <a:rPr lang="en-US" dirty="0"/>
              <a:t>	Director: Elena Benedicto</a:t>
            </a:r>
          </a:p>
          <a:p>
            <a:pPr marL="0" indent="0">
              <a:buNone/>
            </a:pPr>
            <a:r>
              <a:rPr lang="en-US" dirty="0"/>
              <a:t>	Colleagues: Kwaku, Pin </a:t>
            </a:r>
            <a:r>
              <a:rPr lang="en-US" dirty="0" err="1"/>
              <a:t>Hsi</a:t>
            </a:r>
            <a:r>
              <a:rPr lang="en-US" dirty="0"/>
              <a:t>, Rene, </a:t>
            </a:r>
            <a:r>
              <a:rPr lang="en-US" dirty="0" err="1"/>
              <a:t>Brittlea</a:t>
            </a:r>
            <a:r>
              <a:rPr lang="en-US" dirty="0"/>
              <a:t>, Mathew, Xuan</a:t>
            </a:r>
          </a:p>
          <a:p>
            <a:r>
              <a:rPr lang="en-US" b="1" dirty="0">
                <a:solidFill>
                  <a:srgbClr val="7030A0"/>
                </a:solidFill>
              </a:rPr>
              <a:t>Participants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Mahsa</a:t>
            </a:r>
            <a:r>
              <a:rPr lang="en-US" dirty="0"/>
              <a:t> Taherkhani, </a:t>
            </a:r>
            <a:r>
              <a:rPr lang="en-US" dirty="0" err="1"/>
              <a:t>Hamed</a:t>
            </a:r>
            <a:r>
              <a:rPr lang="en-US" dirty="0"/>
              <a:t> </a:t>
            </a:r>
            <a:r>
              <a:rPr lang="en-US" dirty="0" err="1"/>
              <a:t>Rahmani</a:t>
            </a:r>
            <a:r>
              <a:rPr lang="en-US" dirty="0"/>
              <a:t>, &amp; </a:t>
            </a:r>
            <a:r>
              <a:rPr lang="en-US" dirty="0" err="1"/>
              <a:t>Seyyed</a:t>
            </a:r>
            <a:r>
              <a:rPr lang="en-US" dirty="0"/>
              <a:t> Hamid Hosseini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5122364" y="488949"/>
            <a:ext cx="26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Acknowledgements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D6F360-E032-4F45-AB1E-360F03B9CD98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7801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9236C5-61C2-C846-81C4-498DCAA8848A}"/>
              </a:ext>
            </a:extLst>
          </p:cNvPr>
          <p:cNvSpPr txBox="1"/>
          <p:nvPr/>
        </p:nvSpPr>
        <p:spPr>
          <a:xfrm>
            <a:off x="6311617" y="473316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one-to-one correspondence reading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2F44DDF-7E35-0C40-9941-9AFDF6A6FF31}"/>
              </a:ext>
            </a:extLst>
          </p:cNvPr>
          <p:cNvSpPr/>
          <p:nvPr/>
        </p:nvSpPr>
        <p:spPr>
          <a:xfrm flipH="1">
            <a:off x="9332064" y="3529842"/>
            <a:ext cx="295276" cy="260314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E0B79F5-3176-7948-88E6-1416D50018DF}"/>
              </a:ext>
            </a:extLst>
          </p:cNvPr>
          <p:cNvSpPr/>
          <p:nvPr/>
        </p:nvSpPr>
        <p:spPr>
          <a:xfrm>
            <a:off x="5352395" y="2271713"/>
            <a:ext cx="398183" cy="254071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C1555F-C455-3643-9D0E-C17E26C8EDC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" y="1889126"/>
            <a:ext cx="4658360" cy="4335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257169-E384-6F46-9248-5CA1C9193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864" y="1933610"/>
            <a:ext cx="7856840" cy="3192463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432A71D9-FE30-0C4E-BB4E-4873D0317125}"/>
              </a:ext>
            </a:extLst>
          </p:cNvPr>
          <p:cNvSpPr/>
          <p:nvPr/>
        </p:nvSpPr>
        <p:spPr>
          <a:xfrm flipH="1">
            <a:off x="4001773" y="5786843"/>
            <a:ext cx="398182" cy="27770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87B9496-BA01-4B4D-BBCC-B623AC2441D5}"/>
              </a:ext>
            </a:extLst>
          </p:cNvPr>
          <p:cNvSpPr/>
          <p:nvPr/>
        </p:nvSpPr>
        <p:spPr>
          <a:xfrm>
            <a:off x="1309180" y="3009279"/>
            <a:ext cx="398183" cy="254071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7D9260AA-0BC4-D745-BF83-0DA9B249A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E71DF8F7-AF2A-9D40-80FC-8E202383A7DB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8CDCDD-0143-2F49-8882-8BC95CE9EF3F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2.2.2. Polarity-Item (PI) test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BD11FD-3D35-B84F-8A49-8843A1F072B4}"/>
              </a:ext>
            </a:extLst>
          </p:cNvPr>
          <p:cNvSpPr/>
          <p:nvPr/>
        </p:nvSpPr>
        <p:spPr>
          <a:xfrm flipH="1">
            <a:off x="5213015" y="4083321"/>
            <a:ext cx="398182" cy="27770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3D7708D-F3BE-9344-8E7A-D282E16D4E22}"/>
              </a:ext>
            </a:extLst>
          </p:cNvPr>
          <p:cNvSpPr/>
          <p:nvPr/>
        </p:nvSpPr>
        <p:spPr>
          <a:xfrm>
            <a:off x="7901507" y="2212217"/>
            <a:ext cx="398183" cy="254071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6C3CC0-CF86-FA4B-B66D-EB67C65F32EC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19</a:t>
            </a:fld>
            <a:endParaRPr lang="en-US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CE9145-A841-A547-A17E-2AFA6FE0D103}"/>
              </a:ext>
            </a:extLst>
          </p:cNvPr>
          <p:cNvSpPr/>
          <p:nvPr/>
        </p:nvSpPr>
        <p:spPr>
          <a:xfrm rot="3183866">
            <a:off x="937663" y="3539903"/>
            <a:ext cx="4315588" cy="1803777"/>
          </a:xfrm>
          <a:prstGeom prst="rect">
            <a:avLst/>
          </a:prstGeom>
          <a:solidFill>
            <a:schemeClr val="accent6">
              <a:alpha val="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04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BE0B79F5-3176-7948-88E6-1416D50018DF}"/>
              </a:ext>
            </a:extLst>
          </p:cNvPr>
          <p:cNvSpPr/>
          <p:nvPr/>
        </p:nvSpPr>
        <p:spPr>
          <a:xfrm>
            <a:off x="5352395" y="2271713"/>
            <a:ext cx="398183" cy="254071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32A71D9-FE30-0C4E-BB4E-4873D0317125}"/>
              </a:ext>
            </a:extLst>
          </p:cNvPr>
          <p:cNvSpPr/>
          <p:nvPr/>
        </p:nvSpPr>
        <p:spPr>
          <a:xfrm flipH="1">
            <a:off x="5173750" y="4054511"/>
            <a:ext cx="398182" cy="27770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45DA219-86C8-064A-86D8-514D1230AA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4" y="2016159"/>
            <a:ext cx="5321252" cy="4400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5FCD7C-74BC-8942-BDC6-778E437EF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78645"/>
            <a:ext cx="6023167" cy="2373662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D70DDA60-5C3A-5446-A844-150C53B89AC5}"/>
              </a:ext>
            </a:extLst>
          </p:cNvPr>
          <p:cNvSpPr/>
          <p:nvPr/>
        </p:nvSpPr>
        <p:spPr>
          <a:xfrm flipH="1">
            <a:off x="11047411" y="2243757"/>
            <a:ext cx="915989" cy="361951"/>
          </a:xfrm>
          <a:prstGeom prst="ellipse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4A2402D-F225-5B4C-8422-332BD3F8FE15}"/>
              </a:ext>
            </a:extLst>
          </p:cNvPr>
          <p:cNvSpPr/>
          <p:nvPr/>
        </p:nvSpPr>
        <p:spPr>
          <a:xfrm>
            <a:off x="1084408" y="4151241"/>
            <a:ext cx="184918" cy="180975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738362-CA92-0A4B-92A6-75A51EBBF0A5}"/>
              </a:ext>
            </a:extLst>
          </p:cNvPr>
          <p:cNvSpPr/>
          <p:nvPr/>
        </p:nvSpPr>
        <p:spPr>
          <a:xfrm flipH="1">
            <a:off x="4564991" y="4825545"/>
            <a:ext cx="349640" cy="23064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CFDCB6FB-986E-424E-A5A5-56A7ADDF5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4B8424D8-FE69-3A40-A239-7DA6CD11488D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AD3FF5-D2BD-6F46-B844-5DBF91AE03CC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2.2.2. Polarity-Item (PI) test (Cont.)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8D7F5DB-7C31-A44C-AB38-CF846BA49905}"/>
              </a:ext>
            </a:extLst>
          </p:cNvPr>
          <p:cNvSpPr/>
          <p:nvPr/>
        </p:nvSpPr>
        <p:spPr>
          <a:xfrm flipH="1">
            <a:off x="6887684" y="3559513"/>
            <a:ext cx="349640" cy="23064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22AF51C-F695-7542-97C9-83CD12232BC5}"/>
              </a:ext>
            </a:extLst>
          </p:cNvPr>
          <p:cNvSpPr/>
          <p:nvPr/>
        </p:nvSpPr>
        <p:spPr>
          <a:xfrm>
            <a:off x="8744770" y="2215862"/>
            <a:ext cx="184918" cy="180975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5E8E5B-EA3A-3940-B03F-30D23B46A6B6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20</a:t>
            </a:fld>
            <a:endParaRPr lang="en-US" sz="120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AE5D78A-3876-9448-9E34-2F5426162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379" y="2772592"/>
            <a:ext cx="448911" cy="381784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58826E0-50F4-2A49-A033-0DB8DD4F8C2D}"/>
              </a:ext>
            </a:extLst>
          </p:cNvPr>
          <p:cNvSpPr/>
          <p:nvPr/>
        </p:nvSpPr>
        <p:spPr>
          <a:xfrm rot="3183866">
            <a:off x="571848" y="4294036"/>
            <a:ext cx="3099217" cy="1425715"/>
          </a:xfrm>
          <a:prstGeom prst="rect">
            <a:avLst/>
          </a:prstGeom>
          <a:solidFill>
            <a:schemeClr val="accent6">
              <a:alpha val="1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21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85" y="1346201"/>
            <a:ext cx="10399106" cy="3236912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r>
              <a:rPr lang="en-US" sz="2400" dirty="0"/>
              <a:t>Negation is known to have effects on the verb inflections.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8"/>
            <a:endParaRPr lang="en-US" sz="1600" dirty="0"/>
          </a:p>
          <a:p>
            <a:pPr lvl="8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85596A-E7C1-DF4B-AFE5-C4F118AFE691}"/>
              </a:ext>
            </a:extLst>
          </p:cNvPr>
          <p:cNvSpPr txBox="1"/>
          <p:nvPr/>
        </p:nvSpPr>
        <p:spPr>
          <a:xfrm>
            <a:off x="5829300" y="43434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6D5EED60-E212-2F47-B188-C9B4E6AA6286}"/>
              </a:ext>
            </a:extLst>
          </p:cNvPr>
          <p:cNvSpPr txBox="1">
            <a:spLocks/>
          </p:cNvSpPr>
          <p:nvPr/>
        </p:nvSpPr>
        <p:spPr>
          <a:xfrm>
            <a:off x="5758005" y="4241007"/>
            <a:ext cx="4160836" cy="3236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lvl="2"/>
            <a:endParaRPr lang="en-US" dirty="0"/>
          </a:p>
          <a:p>
            <a:pPr lvl="8"/>
            <a:endParaRPr lang="en-US" sz="1600" dirty="0"/>
          </a:p>
          <a:p>
            <a:pPr lvl="8"/>
            <a:endParaRPr lang="en-US" dirty="0"/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4A816F24-FAF5-D149-92FD-E0C0B11F0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12935177-2716-DE40-B0DA-79B9D0F7F9BF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4D25A4-46EF-5340-9876-5F3C1B5F169B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2.2.3. Subjunctive-under-Negation test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E27C4A-29E5-6C48-9F9D-D17345F0D66C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21</a:t>
            </a:fld>
            <a:endParaRPr lang="en-US" sz="12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6828C06-98B3-234E-9D8F-7FB216C3B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657" y="3669441"/>
            <a:ext cx="5820015" cy="901433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CE100D2-1966-194E-80AF-7F17EEE14825}"/>
              </a:ext>
            </a:extLst>
          </p:cNvPr>
          <p:cNvSpPr/>
          <p:nvPr/>
        </p:nvSpPr>
        <p:spPr>
          <a:xfrm flipH="1">
            <a:off x="3087212" y="3789509"/>
            <a:ext cx="542102" cy="487999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C21D352-5166-E54E-B5E6-D85300B8CE43}"/>
              </a:ext>
            </a:extLst>
          </p:cNvPr>
          <p:cNvSpPr/>
          <p:nvPr/>
        </p:nvSpPr>
        <p:spPr>
          <a:xfrm>
            <a:off x="6967296" y="3970824"/>
            <a:ext cx="542103" cy="280592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E2029-B324-0D4C-8EE7-84F8EF9A1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315" y="2491571"/>
            <a:ext cx="4584700" cy="1066800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A2B0756-2F26-FC44-8779-AB73884F735E}"/>
              </a:ext>
            </a:extLst>
          </p:cNvPr>
          <p:cNvSpPr/>
          <p:nvPr/>
        </p:nvSpPr>
        <p:spPr>
          <a:xfrm>
            <a:off x="6129748" y="2898595"/>
            <a:ext cx="542103" cy="280592"/>
          </a:xfrm>
          <a:prstGeom prst="ellipse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72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85" y="1346201"/>
            <a:ext cx="4160836" cy="3236912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8"/>
            <a:endParaRPr lang="en-US" sz="1600" dirty="0"/>
          </a:p>
          <a:p>
            <a:pPr lvl="8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1CA06E3-D0D1-1749-9D6C-4E6E89E06CB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1990726"/>
            <a:ext cx="4556125" cy="444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56851-CC38-3C4C-8AEE-0AC2794DD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558" y="2007634"/>
            <a:ext cx="7583854" cy="2105024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6250AFF6-1F75-4047-B0F0-28A9E352DEE5}"/>
              </a:ext>
            </a:extLst>
          </p:cNvPr>
          <p:cNvSpPr/>
          <p:nvPr/>
        </p:nvSpPr>
        <p:spPr>
          <a:xfrm flipH="1">
            <a:off x="7815262" y="2216547"/>
            <a:ext cx="238449" cy="30083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8A5AD1B-3839-F642-98AB-D18C5B049978}"/>
              </a:ext>
            </a:extLst>
          </p:cNvPr>
          <p:cNvSpPr/>
          <p:nvPr/>
        </p:nvSpPr>
        <p:spPr>
          <a:xfrm>
            <a:off x="9497358" y="2366963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B2A5AC6-159D-2A44-8807-39D30D75E4B6}"/>
              </a:ext>
            </a:extLst>
          </p:cNvPr>
          <p:cNvSpPr/>
          <p:nvPr/>
        </p:nvSpPr>
        <p:spPr>
          <a:xfrm>
            <a:off x="8308553" y="3278581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ACA0DA-426A-6045-AA20-F52A4F0F94FA}"/>
              </a:ext>
            </a:extLst>
          </p:cNvPr>
          <p:cNvSpPr/>
          <p:nvPr/>
        </p:nvSpPr>
        <p:spPr>
          <a:xfrm>
            <a:off x="6463179" y="3298428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726135D-6DD3-4443-842B-18D45B3B2BB9}"/>
              </a:ext>
            </a:extLst>
          </p:cNvPr>
          <p:cNvSpPr/>
          <p:nvPr/>
        </p:nvSpPr>
        <p:spPr>
          <a:xfrm>
            <a:off x="5117913" y="3278582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5596A-E7C1-DF4B-AFE5-C4F118AFE691}"/>
              </a:ext>
            </a:extLst>
          </p:cNvPr>
          <p:cNvSpPr txBox="1"/>
          <p:nvPr/>
        </p:nvSpPr>
        <p:spPr>
          <a:xfrm>
            <a:off x="5829300" y="43434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6D5EED60-E212-2F47-B188-C9B4E6AA6286}"/>
              </a:ext>
            </a:extLst>
          </p:cNvPr>
          <p:cNvSpPr txBox="1">
            <a:spLocks/>
          </p:cNvSpPr>
          <p:nvPr/>
        </p:nvSpPr>
        <p:spPr>
          <a:xfrm>
            <a:off x="5758005" y="4241007"/>
            <a:ext cx="4160836" cy="3236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lvl="2"/>
            <a:endParaRPr lang="en-US" dirty="0"/>
          </a:p>
          <a:p>
            <a:pPr lvl="8"/>
            <a:endParaRPr lang="en-US" sz="1600" dirty="0"/>
          </a:p>
          <a:p>
            <a:pPr lvl="8"/>
            <a:endParaRPr lang="en-US" dirty="0"/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4A816F24-FAF5-D149-92FD-E0C0B11F01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12935177-2716-DE40-B0DA-79B9D0F7F9BF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4D25A4-46EF-5340-9876-5F3C1B5F169B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2.2.3. Subjunctive-under-Negation test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ABA1F69-F581-234C-933A-552223561D08}"/>
              </a:ext>
            </a:extLst>
          </p:cNvPr>
          <p:cNvSpPr/>
          <p:nvPr/>
        </p:nvSpPr>
        <p:spPr>
          <a:xfrm flipH="1">
            <a:off x="1541594" y="3185427"/>
            <a:ext cx="238449" cy="30083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E6114BF-9498-7342-8A2A-4F7140764884}"/>
              </a:ext>
            </a:extLst>
          </p:cNvPr>
          <p:cNvSpPr/>
          <p:nvPr/>
        </p:nvSpPr>
        <p:spPr>
          <a:xfrm>
            <a:off x="3368814" y="5471103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87B8019-4267-3D46-886C-CD5981174D18}"/>
              </a:ext>
            </a:extLst>
          </p:cNvPr>
          <p:cNvSpPr/>
          <p:nvPr/>
        </p:nvSpPr>
        <p:spPr>
          <a:xfrm>
            <a:off x="3737259" y="5804296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13F48B2-C27D-6747-96CD-73420050B511}"/>
              </a:ext>
            </a:extLst>
          </p:cNvPr>
          <p:cNvSpPr/>
          <p:nvPr/>
        </p:nvSpPr>
        <p:spPr>
          <a:xfrm>
            <a:off x="4098599" y="6030117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E27C4A-29E5-6C48-9F9D-D17345F0D66C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22</a:t>
            </a:fld>
            <a:endParaRPr lang="en-US" sz="1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515C0CB-A0B2-E141-9104-025545335E8B}"/>
              </a:ext>
            </a:extLst>
          </p:cNvPr>
          <p:cNvSpPr/>
          <p:nvPr/>
        </p:nvSpPr>
        <p:spPr>
          <a:xfrm rot="3183866">
            <a:off x="641160" y="3823424"/>
            <a:ext cx="4418380" cy="2149503"/>
          </a:xfrm>
          <a:prstGeom prst="rect">
            <a:avLst/>
          </a:prstGeom>
          <a:solidFill>
            <a:schemeClr val="accent6">
              <a:alpha val="1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8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570" y="1552576"/>
            <a:ext cx="4901329" cy="571112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/>
              <a:t>Independent CPs with separate MOD value?</a:t>
            </a:r>
          </a:p>
          <a:p>
            <a:pPr marL="0" indent="0">
              <a:buNone/>
            </a:pPr>
            <a:r>
              <a:rPr lang="en-US" sz="1800" dirty="0"/>
              <a:t> Subjunctive is a marker of the scope of negation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a. Inflecting verbs with IND will interrupt the scope of negation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5122364" y="488949"/>
            <a:ext cx="26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B569C-4F81-514A-9A7F-05FAE7087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437" y="4329597"/>
            <a:ext cx="5820015" cy="180181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3E436D69-DB12-7241-9D4C-87FA62A6BC77}"/>
              </a:ext>
            </a:extLst>
          </p:cNvPr>
          <p:cNvSpPr/>
          <p:nvPr/>
        </p:nvSpPr>
        <p:spPr>
          <a:xfrm flipH="1">
            <a:off x="8963595" y="4640557"/>
            <a:ext cx="188873" cy="226718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748D4DD-15B5-6E43-999F-950976CDD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C450C0DF-4007-A343-8970-6E0E1D2180CC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309378-C1DF-7E42-AE0C-BDBD8E356E28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2.2.3. Subjunctive-under-negation test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3331080-C01E-C24F-AA25-709FDD0CF56E}"/>
              </a:ext>
            </a:extLst>
          </p:cNvPr>
          <p:cNvSpPr/>
          <p:nvPr/>
        </p:nvSpPr>
        <p:spPr>
          <a:xfrm flipH="1">
            <a:off x="9993869" y="4463404"/>
            <a:ext cx="789902" cy="226718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6FBC6D3-B5C9-2D46-AC42-7D6B47323AE3}"/>
              </a:ext>
            </a:extLst>
          </p:cNvPr>
          <p:cNvSpPr/>
          <p:nvPr/>
        </p:nvSpPr>
        <p:spPr>
          <a:xfrm flipH="1">
            <a:off x="8121988" y="5214459"/>
            <a:ext cx="813154" cy="200125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AE6C3C-21D4-9044-ACD3-4F4468491F54}"/>
              </a:ext>
            </a:extLst>
          </p:cNvPr>
          <p:cNvSpPr/>
          <p:nvPr/>
        </p:nvSpPr>
        <p:spPr>
          <a:xfrm flipH="1">
            <a:off x="10783771" y="4443897"/>
            <a:ext cx="789903" cy="226718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E6011AA-D25E-4644-8A81-369C98A4FE2F}"/>
              </a:ext>
            </a:extLst>
          </p:cNvPr>
          <p:cNvSpPr/>
          <p:nvPr/>
        </p:nvSpPr>
        <p:spPr>
          <a:xfrm flipH="1">
            <a:off x="6630262" y="5210929"/>
            <a:ext cx="813153" cy="211971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6581DC-69B6-0C44-A474-5871C23A8525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5615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81" y="1382713"/>
            <a:ext cx="4027051" cy="509840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/>
              <a:t>b. Subjunctive disappears in the absence of negation: Not a real value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5122364" y="488949"/>
            <a:ext cx="26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A3D52-4089-4948-BC6E-0028B7E24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15" y="3400022"/>
            <a:ext cx="5811060" cy="170079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18AF033-5061-844D-93A7-081D4B15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968" y="5176731"/>
            <a:ext cx="5909589" cy="167934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7A22931-2A36-1E46-A23F-14B0334C361B}"/>
              </a:ext>
            </a:extLst>
          </p:cNvPr>
          <p:cNvSpPr txBox="1"/>
          <p:nvPr/>
        </p:nvSpPr>
        <p:spPr>
          <a:xfrm>
            <a:off x="1301524" y="3916068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Embedded purpose clauses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5D1463-742C-004B-96D4-55F172EED0BB}"/>
              </a:ext>
            </a:extLst>
          </p:cNvPr>
          <p:cNvSpPr txBox="1"/>
          <p:nvPr/>
        </p:nvSpPr>
        <p:spPr>
          <a:xfrm>
            <a:off x="1313269" y="5526075"/>
            <a:ext cx="26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SBJV retains </a:t>
            </a:r>
          </a:p>
          <a:p>
            <a:r>
              <a:rPr lang="en-US" dirty="0"/>
              <a:t>In the absence of negation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33D3A82-1B69-F840-87E6-5B972E9EB83A}"/>
              </a:ext>
            </a:extLst>
          </p:cNvPr>
          <p:cNvSpPr/>
          <p:nvPr/>
        </p:nvSpPr>
        <p:spPr>
          <a:xfrm flipH="1">
            <a:off x="7443554" y="3563879"/>
            <a:ext cx="238449" cy="30083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30A617E-2941-AF45-82F9-BE168762D479}"/>
              </a:ext>
            </a:extLst>
          </p:cNvPr>
          <p:cNvSpPr/>
          <p:nvPr/>
        </p:nvSpPr>
        <p:spPr>
          <a:xfrm>
            <a:off x="8671110" y="3727954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653ACFB-BE81-4F45-B814-90A551B0EF43}"/>
              </a:ext>
            </a:extLst>
          </p:cNvPr>
          <p:cNvSpPr/>
          <p:nvPr/>
        </p:nvSpPr>
        <p:spPr>
          <a:xfrm>
            <a:off x="7755439" y="4364914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A3A62BE-F69C-C94C-A28E-4402C9A2D615}"/>
              </a:ext>
            </a:extLst>
          </p:cNvPr>
          <p:cNvSpPr/>
          <p:nvPr/>
        </p:nvSpPr>
        <p:spPr>
          <a:xfrm>
            <a:off x="6421220" y="4364914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978BA83-EE25-8D4B-8A0C-470298DF572F}"/>
              </a:ext>
            </a:extLst>
          </p:cNvPr>
          <p:cNvSpPr/>
          <p:nvPr/>
        </p:nvSpPr>
        <p:spPr>
          <a:xfrm>
            <a:off x="5447934" y="4390001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2050DBC-C79D-8941-B57A-D356D29422BA}"/>
              </a:ext>
            </a:extLst>
          </p:cNvPr>
          <p:cNvSpPr/>
          <p:nvPr/>
        </p:nvSpPr>
        <p:spPr>
          <a:xfrm>
            <a:off x="8962551" y="5169837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3CCB43D-A17A-2B4A-8CB6-D4AE1BDC47BC}"/>
              </a:ext>
            </a:extLst>
          </p:cNvPr>
          <p:cNvSpPr/>
          <p:nvPr/>
        </p:nvSpPr>
        <p:spPr>
          <a:xfrm>
            <a:off x="8487393" y="5820339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1414C5-2C9A-0C48-88B9-0EC4F0D5D23B}"/>
              </a:ext>
            </a:extLst>
          </p:cNvPr>
          <p:cNvSpPr/>
          <p:nvPr/>
        </p:nvSpPr>
        <p:spPr>
          <a:xfrm>
            <a:off x="7072594" y="5820339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63FCD11-F316-7241-8B43-48C0B894369D}"/>
              </a:ext>
            </a:extLst>
          </p:cNvPr>
          <p:cNvSpPr/>
          <p:nvPr/>
        </p:nvSpPr>
        <p:spPr>
          <a:xfrm>
            <a:off x="5739375" y="5831884"/>
            <a:ext cx="446742" cy="300833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C94A96A-26B7-5B4A-98B9-83E3695EE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46704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A8CA56CD-AAD5-9D4E-BD2D-74B6B85C114D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24</a:t>
            </a:fld>
            <a:endParaRPr lang="en-US" sz="1200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BFDDFE8-C8B1-4E4E-BBB0-DF2A11D70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49" y="1378008"/>
            <a:ext cx="5876496" cy="1647478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C64DFCD4-0F51-1146-8A04-6E9F09ECF0B6}"/>
              </a:ext>
            </a:extLst>
          </p:cNvPr>
          <p:cNvSpPr/>
          <p:nvPr/>
        </p:nvSpPr>
        <p:spPr>
          <a:xfrm flipH="1">
            <a:off x="8423423" y="1425633"/>
            <a:ext cx="736934" cy="190500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0B18C9D-007D-A049-94F8-217AA81F5E87}"/>
              </a:ext>
            </a:extLst>
          </p:cNvPr>
          <p:cNvSpPr/>
          <p:nvPr/>
        </p:nvSpPr>
        <p:spPr>
          <a:xfrm flipH="1">
            <a:off x="6940736" y="2133656"/>
            <a:ext cx="691855" cy="212093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BF02696-2E8A-3642-89F5-8B3BBA254FA3}"/>
              </a:ext>
            </a:extLst>
          </p:cNvPr>
          <p:cNvSpPr/>
          <p:nvPr/>
        </p:nvSpPr>
        <p:spPr>
          <a:xfrm flipH="1">
            <a:off x="9340513" y="1440206"/>
            <a:ext cx="702494" cy="187041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E247FF-DA37-8648-9DB1-A5B17760C482}"/>
              </a:ext>
            </a:extLst>
          </p:cNvPr>
          <p:cNvSpPr/>
          <p:nvPr/>
        </p:nvSpPr>
        <p:spPr>
          <a:xfrm flipH="1">
            <a:off x="5524154" y="2133657"/>
            <a:ext cx="771088" cy="250391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36C2C9A-6A05-5742-905B-E5D31F0A91A6}"/>
              </a:ext>
            </a:extLst>
          </p:cNvPr>
          <p:cNvCxnSpPr/>
          <p:nvPr/>
        </p:nvCxnSpPr>
        <p:spPr>
          <a:xfrm flipH="1">
            <a:off x="0" y="3225511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90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3" y="998595"/>
            <a:ext cx="4901329" cy="571112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5122364" y="488949"/>
            <a:ext cx="26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748D4DD-15B5-6E43-999F-950976CDD0A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C450C0DF-4007-A343-8970-6E0E1D2180CC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309378-C1DF-7E42-AE0C-BDBD8E356E28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2.2.4. WH-formation test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705D596-C9A9-8D4E-BCDC-1A05854AEF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6" y="1730375"/>
            <a:ext cx="4957892" cy="507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4AFEE-0A03-744D-9AB2-B7E3A041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04" y="5354988"/>
            <a:ext cx="6309106" cy="139947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E5BAEA3-ADB7-664E-A312-C79CE6293F93}"/>
              </a:ext>
            </a:extLst>
          </p:cNvPr>
          <p:cNvSpPr txBox="1"/>
          <p:nvPr/>
        </p:nvSpPr>
        <p:spPr>
          <a:xfrm>
            <a:off x="6539282" y="1265793"/>
            <a:ext cx="407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Extraction out of adjunct clause: echo Q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E888A7-EF4A-A44F-B6EA-294354C9157C}"/>
              </a:ext>
            </a:extLst>
          </p:cNvPr>
          <p:cNvSpPr txBox="1"/>
          <p:nvPr/>
        </p:nvSpPr>
        <p:spPr>
          <a:xfrm>
            <a:off x="6426106" y="4951413"/>
            <a:ext cx="522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Extraction out of complement clause: info-seeking Q 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E52C5C-FFD2-F946-95A7-98807E9D1301}"/>
              </a:ext>
            </a:extLst>
          </p:cNvPr>
          <p:cNvSpPr/>
          <p:nvPr/>
        </p:nvSpPr>
        <p:spPr>
          <a:xfrm flipH="1">
            <a:off x="8496353" y="5395967"/>
            <a:ext cx="507996" cy="196240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AB7798F-57AA-4A4F-BCE6-490CC6A4A70C}"/>
              </a:ext>
            </a:extLst>
          </p:cNvPr>
          <p:cNvSpPr/>
          <p:nvPr/>
        </p:nvSpPr>
        <p:spPr>
          <a:xfrm flipH="1">
            <a:off x="8462244" y="6025173"/>
            <a:ext cx="507995" cy="221550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C3F143-B41D-B142-8527-7C6EB7CF1019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25</a:t>
            </a:fld>
            <a:endParaRPr lang="en-US" sz="1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BE2A2F-86D5-144A-8C53-4AF78C593611}"/>
              </a:ext>
            </a:extLst>
          </p:cNvPr>
          <p:cNvCxnSpPr/>
          <p:nvPr/>
        </p:nvCxnSpPr>
        <p:spPr>
          <a:xfrm>
            <a:off x="1814513" y="3169960"/>
            <a:ext cx="77152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56C554BF-7993-3847-9305-FE686ADD2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04" y="1685045"/>
            <a:ext cx="4654485" cy="3285519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38820701-CF18-C444-9D5A-DFB2FA5282EB}"/>
              </a:ext>
            </a:extLst>
          </p:cNvPr>
          <p:cNvSpPr/>
          <p:nvPr/>
        </p:nvSpPr>
        <p:spPr>
          <a:xfrm flipH="1">
            <a:off x="6912535" y="2297858"/>
            <a:ext cx="542102" cy="305096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20E84A-1DC2-8849-854C-5345B6E283FE}"/>
              </a:ext>
            </a:extLst>
          </p:cNvPr>
          <p:cNvSpPr/>
          <p:nvPr/>
        </p:nvSpPr>
        <p:spPr>
          <a:xfrm flipH="1">
            <a:off x="6912536" y="3975594"/>
            <a:ext cx="542101" cy="152548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30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5122364" y="488949"/>
            <a:ext cx="26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748D4DD-15B5-6E43-999F-950976CDD0A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C450C0DF-4007-A343-8970-6E0E1D2180CC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309378-C1DF-7E42-AE0C-BDBD8E356E28}"/>
              </a:ext>
            </a:extLst>
          </p:cNvPr>
          <p:cNvSpPr txBox="1"/>
          <p:nvPr/>
        </p:nvSpPr>
        <p:spPr>
          <a:xfrm>
            <a:off x="773909" y="793452"/>
            <a:ext cx="585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2.2.4. WH-extraction test (Cont.)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F413414-4E78-A54E-8E43-CAC3B0C26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0438" y="2325256"/>
            <a:ext cx="6880676" cy="3862387"/>
          </a:xfr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666AD07-887E-B445-AEF1-BDFCAA19A32B}"/>
              </a:ext>
            </a:extLst>
          </p:cNvPr>
          <p:cNvSpPr txBox="1"/>
          <p:nvPr/>
        </p:nvSpPr>
        <p:spPr>
          <a:xfrm>
            <a:off x="2728268" y="1943391"/>
            <a:ext cx="388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Extraction out of SVCs: info-seeking Q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48D6E9-D47E-AA46-A8A4-F567931C5079}"/>
              </a:ext>
            </a:extLst>
          </p:cNvPr>
          <p:cNvSpPr/>
          <p:nvPr/>
        </p:nvSpPr>
        <p:spPr>
          <a:xfrm flipH="1">
            <a:off x="6870556" y="3367055"/>
            <a:ext cx="1601931" cy="425747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448839B-62D6-094F-BAFC-D015C124DDD3}"/>
              </a:ext>
            </a:extLst>
          </p:cNvPr>
          <p:cNvSpPr/>
          <p:nvPr/>
        </p:nvSpPr>
        <p:spPr>
          <a:xfrm flipH="1">
            <a:off x="6693895" y="5334281"/>
            <a:ext cx="953814" cy="425747"/>
          </a:xfrm>
          <a:prstGeom prst="ellipse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39758-A7AA-F848-8939-DE5D50A7B532}"/>
              </a:ext>
            </a:extLst>
          </p:cNvPr>
          <p:cNvSpPr txBox="1"/>
          <p:nvPr/>
        </p:nvSpPr>
        <p:spPr>
          <a:xfrm>
            <a:off x="3072984" y="6325849"/>
            <a:ext cx="649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 SVCs are made of complementation rather than adjunct structures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6F0AAD2-4FBD-6742-B7AE-85BF85CD926A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26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462D3-7B53-0042-AD26-A65DC0FF8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743" y="5965605"/>
            <a:ext cx="429420" cy="1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6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EC1177-719F-CA49-A66C-BF577C25A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1" r="7495"/>
          <a:stretch/>
        </p:blipFill>
        <p:spPr>
          <a:xfrm>
            <a:off x="1709738" y="1801812"/>
            <a:ext cx="3430479" cy="35305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692" y="2121694"/>
            <a:ext cx="6399319" cy="3541714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marL="457200" lvl="1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SR</a:t>
            </a:r>
            <a: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	</a:t>
            </a:r>
            <a:r>
              <a:rPr lang="en-US" sz="24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sælumæt</a:t>
            </a:r>
            <a: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ˈbi</a:t>
            </a:r>
          </a:p>
          <a:p>
            <a:pPr marL="457200" lvl="1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UR</a:t>
            </a:r>
            <a: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</a:t>
            </a:r>
            <a:r>
              <a:rPr lang="en-US" sz="24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sælomæt</a:t>
            </a:r>
            <a: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be-</a:t>
            </a:r>
            <a:r>
              <a:rPr lang="en-US" sz="24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b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Gloss</a:t>
            </a:r>
            <a: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healthy	PV-be.2S</a:t>
            </a:r>
          </a:p>
          <a:p>
            <a:pPr marL="457200" lvl="1" indent="0">
              <a:buNone/>
            </a:pPr>
            <a:r>
              <a:rPr lang="en-US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	‘Aloha!’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2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19" y="796113"/>
            <a:ext cx="7832725" cy="5274618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1.1. About the language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1.2. Goals 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1.3. Approach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1.4. Proposal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1.4.1. Background on the descriptive properties of SVCs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1.4.2. Background on the syntactic structure of SVCs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1.4.3.  Hypotheses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17D2E24C-7835-454D-BCCD-D45D1D1F6A54}"/>
              </a:ext>
            </a:extLst>
          </p:cNvPr>
          <p:cNvSpPr txBox="1">
            <a:spLocks/>
          </p:cNvSpPr>
          <p:nvPr/>
        </p:nvSpPr>
        <p:spPr>
          <a:xfrm>
            <a:off x="6095345" y="1478285"/>
            <a:ext cx="5455303" cy="5274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101AA9F4-EF18-B64E-9286-C0BD73FC9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68956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306AFCE4-EE8F-2340-BF75-86785E3FF95D}"/>
              </a:ext>
            </a:extLst>
          </p:cNvPr>
          <p:cNvSpPr txBox="1"/>
          <p:nvPr/>
        </p:nvSpPr>
        <p:spPr>
          <a:xfrm>
            <a:off x="1230313" y="222860"/>
            <a:ext cx="2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Introduction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112C4F-B98E-3245-A99B-8C2E1C92DE64}"/>
              </a:ext>
            </a:extLst>
          </p:cNvPr>
          <p:cNvSpPr txBox="1"/>
          <p:nvPr/>
        </p:nvSpPr>
        <p:spPr>
          <a:xfrm>
            <a:off x="11578865" y="512763"/>
            <a:ext cx="393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83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265" y="1435101"/>
            <a:ext cx="9329145" cy="4629447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5122364" y="488949"/>
            <a:ext cx="26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DC7E6-615B-E642-AFA2-7DBD641D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443" y="1606550"/>
            <a:ext cx="4830196" cy="426894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7803355-AF31-4E44-9C63-7C88ECA36A7A}"/>
              </a:ext>
            </a:extLst>
          </p:cNvPr>
          <p:cNvSpPr txBox="1"/>
          <p:nvPr/>
        </p:nvSpPr>
        <p:spPr>
          <a:xfrm>
            <a:off x="7234077" y="1120176"/>
            <a:ext cx="235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Takestan, Qazvin, Iran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08DB988-CF75-F94E-8052-8A48D993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52" y="1544295"/>
            <a:ext cx="4221659" cy="4189637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CFCCCAA-5041-3A41-9382-1FB1E1F1E41F}"/>
              </a:ext>
            </a:extLst>
          </p:cNvPr>
          <p:cNvCxnSpPr/>
          <p:nvPr/>
        </p:nvCxnSpPr>
        <p:spPr>
          <a:xfrm flipH="1">
            <a:off x="3281082" y="3236914"/>
            <a:ext cx="4975412" cy="312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7B887E4F-A71C-3A49-A607-E0D4417CC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68956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5847203D-601D-1645-9054-5A588D773EB8}"/>
              </a:ext>
            </a:extLst>
          </p:cNvPr>
          <p:cNvSpPr txBox="1"/>
          <p:nvPr/>
        </p:nvSpPr>
        <p:spPr>
          <a:xfrm>
            <a:off x="1230313" y="222860"/>
            <a:ext cx="2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Introduction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8FE18C-5A02-4445-8BD8-4760715BBF52}"/>
              </a:ext>
            </a:extLst>
          </p:cNvPr>
          <p:cNvSpPr txBox="1"/>
          <p:nvPr/>
        </p:nvSpPr>
        <p:spPr>
          <a:xfrm>
            <a:off x="773911" y="793452"/>
            <a:ext cx="4921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1.1. About the language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r>
              <a:rPr lang="en-US" dirty="0"/>
              <a:t>			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5C3568-2ACE-6042-8AC8-05208D92BC50}"/>
              </a:ext>
            </a:extLst>
          </p:cNvPr>
          <p:cNvSpPr txBox="1"/>
          <p:nvPr/>
        </p:nvSpPr>
        <p:spPr>
          <a:xfrm>
            <a:off x="11578865" y="512763"/>
            <a:ext cx="393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3</a:t>
            </a:fld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5DD0F-436F-8C45-B992-16B82CF5E660}"/>
              </a:ext>
            </a:extLst>
          </p:cNvPr>
          <p:cNvSpPr txBox="1"/>
          <p:nvPr/>
        </p:nvSpPr>
        <p:spPr>
          <a:xfrm>
            <a:off x="3721581" y="6148447"/>
            <a:ext cx="410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Southern Tati: Indo-European, Iranian, SOV</a:t>
            </a:r>
          </a:p>
        </p:txBody>
      </p:sp>
    </p:spTree>
    <p:extLst>
      <p:ext uri="{BB962C8B-B14F-4D97-AF65-F5344CB8AC3E}">
        <p14:creationId xmlns:p14="http://schemas.microsoft.com/office/powerpoint/2010/main" val="310123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r>
              <a:rPr lang="en-US" dirty="0"/>
              <a:t>Providing a syntactic representation of MPs in Tati</a:t>
            </a:r>
          </a:p>
          <a:p>
            <a:pPr marL="0" indent="0">
              <a:buNone/>
            </a:pPr>
            <a:r>
              <a:rPr lang="en-US" dirty="0"/>
              <a:t>	 Sub-eventive decomposition of SVCs</a:t>
            </a:r>
          </a:p>
          <a:p>
            <a:r>
              <a:rPr lang="en-US" dirty="0"/>
              <a:t>Understanding MPs in Language</a:t>
            </a:r>
          </a:p>
          <a:p>
            <a:r>
              <a:rPr lang="en-US" dirty="0"/>
              <a:t>Contributing to the documentation of Tati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1.3. Approach</a:t>
            </a:r>
          </a:p>
          <a:p>
            <a:r>
              <a:rPr lang="en-US" dirty="0"/>
              <a:t>Generative-constructivist</a:t>
            </a:r>
          </a:p>
          <a:p>
            <a:pPr marL="0" indent="0">
              <a:buNone/>
            </a:pPr>
            <a:r>
              <a:rPr lang="en-US" dirty="0"/>
              <a:t>	Borer (2005), Ramchand (2008), Benedicto &amp; Salomon (2014) 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BBC8FA6F-4612-ED4F-9D09-6BC7D6A06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68956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F584796A-6C92-9E45-A5C1-4DCB4EE6EB0F}"/>
              </a:ext>
            </a:extLst>
          </p:cNvPr>
          <p:cNvSpPr txBox="1"/>
          <p:nvPr/>
        </p:nvSpPr>
        <p:spPr>
          <a:xfrm>
            <a:off x="1230313" y="222860"/>
            <a:ext cx="2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Introduction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B6631-3D58-F844-9A37-CB9A3BE8C8E9}"/>
              </a:ext>
            </a:extLst>
          </p:cNvPr>
          <p:cNvSpPr txBox="1"/>
          <p:nvPr/>
        </p:nvSpPr>
        <p:spPr>
          <a:xfrm>
            <a:off x="773911" y="793452"/>
            <a:ext cx="4921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1.2. Goals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r>
              <a:rPr lang="en-US" dirty="0"/>
              <a:t>			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F3EED6-6C35-0644-AB2E-86DFF804A7EB}"/>
              </a:ext>
            </a:extLst>
          </p:cNvPr>
          <p:cNvSpPr txBox="1"/>
          <p:nvPr/>
        </p:nvSpPr>
        <p:spPr>
          <a:xfrm>
            <a:off x="11578865" y="523396"/>
            <a:ext cx="393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1807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178649"/>
            <a:ext cx="10161585" cy="541106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	</a:t>
            </a:r>
            <a:r>
              <a:rPr lang="en-US" sz="2000" dirty="0"/>
              <a:t> </a:t>
            </a:r>
            <a:r>
              <a:rPr lang="en-US" sz="2000" dirty="0" err="1"/>
              <a:t>Sebba</a:t>
            </a:r>
            <a:r>
              <a:rPr lang="en-US" sz="2000" dirty="0"/>
              <a:t> (1987), Aikhenvald (2006), and </a:t>
            </a:r>
            <a:r>
              <a:rPr lang="en-US" sz="2000" dirty="0" err="1"/>
              <a:t>Muysken</a:t>
            </a:r>
            <a:r>
              <a:rPr lang="en-US" sz="2000" dirty="0"/>
              <a:t> (2006)  </a:t>
            </a:r>
          </a:p>
          <a:p>
            <a:pPr lvl="5">
              <a:lnSpc>
                <a:spcPct val="100000"/>
              </a:lnSpc>
            </a:pPr>
            <a:r>
              <a:rPr lang="en-US" sz="2000" dirty="0"/>
              <a:t>Single event interpretation</a:t>
            </a:r>
          </a:p>
          <a:p>
            <a:pPr lvl="5">
              <a:lnSpc>
                <a:spcPct val="100000"/>
              </a:lnSpc>
            </a:pPr>
            <a:r>
              <a:rPr lang="en-US" sz="2000" dirty="0"/>
              <a:t>Shared inflectional features</a:t>
            </a:r>
          </a:p>
          <a:p>
            <a:pPr lvl="5">
              <a:lnSpc>
                <a:spcPct val="100000"/>
              </a:lnSpc>
            </a:pPr>
            <a:r>
              <a:rPr lang="en-US" sz="2000" dirty="0"/>
              <a:t>Lack of elements of syntactic dependency</a:t>
            </a:r>
          </a:p>
          <a:p>
            <a:pPr marL="0" indent="0">
              <a:buNone/>
            </a:pPr>
            <a:r>
              <a:rPr lang="en-US" b="1" i="1" dirty="0"/>
              <a:t>	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1.4.2. Background on the syntactic structure of SVCs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2A508A-338A-A344-B52B-A4D69769A042}"/>
              </a:ext>
            </a:extLst>
          </p:cNvPr>
          <p:cNvSpPr txBox="1"/>
          <p:nvPr/>
        </p:nvSpPr>
        <p:spPr>
          <a:xfrm>
            <a:off x="1230313" y="222860"/>
            <a:ext cx="2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Introduction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653D2B6B-3D0D-1E4D-9D83-D5E2A3664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68956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250807DF-2215-724A-8CB3-F381480B3AB2}"/>
              </a:ext>
            </a:extLst>
          </p:cNvPr>
          <p:cNvSpPr txBox="1"/>
          <p:nvPr/>
        </p:nvSpPr>
        <p:spPr>
          <a:xfrm>
            <a:off x="773910" y="793452"/>
            <a:ext cx="8474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1.4. Proposal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1.4.1. Background on the descriptive properties of SVCs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5FA88C-EC0C-9044-B052-C271C6E9CC4F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5</a:t>
            </a:fld>
            <a:endParaRPr lang="en-US" sz="12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61F73ED-F4EA-8E4E-A810-AB1DE6D7EB78}"/>
              </a:ext>
            </a:extLst>
          </p:cNvPr>
          <p:cNvPicPr/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66" y="3900726"/>
            <a:ext cx="3196590" cy="243022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C2EA426-F744-8347-9532-F801F8B8567E}"/>
              </a:ext>
            </a:extLst>
          </p:cNvPr>
          <p:cNvSpPr txBox="1"/>
          <p:nvPr/>
        </p:nvSpPr>
        <p:spPr>
          <a:xfrm>
            <a:off x="1700214" y="6436618"/>
            <a:ext cx="558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Complementation (Larson, 1991. Taken from Baker 1991)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0D820EA-36AC-BC4E-8FB4-07C1C0E20747}"/>
              </a:ext>
            </a:extLst>
          </p:cNvPr>
          <p:cNvPicPr/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87" y="3913992"/>
            <a:ext cx="4238625" cy="249394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6321815-A0ED-AC40-BA28-B97517DBE432}"/>
              </a:ext>
            </a:extLst>
          </p:cNvPr>
          <p:cNvSpPr txBox="1"/>
          <p:nvPr/>
        </p:nvSpPr>
        <p:spPr>
          <a:xfrm>
            <a:off x="7792497" y="6433382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structure (Ramchand, 2008) </a:t>
            </a:r>
          </a:p>
        </p:txBody>
      </p:sp>
    </p:spTree>
    <p:extLst>
      <p:ext uri="{BB962C8B-B14F-4D97-AF65-F5344CB8AC3E}">
        <p14:creationId xmlns:p14="http://schemas.microsoft.com/office/powerpoint/2010/main" val="239108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Highly inflected (complex) morphology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125CB0A0-CDC6-1B47-BA5F-78AE2C0FB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68956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ACA3E9BF-4C5F-074F-9A43-D534684E8600}"/>
              </a:ext>
            </a:extLst>
          </p:cNvPr>
          <p:cNvSpPr txBox="1"/>
          <p:nvPr/>
        </p:nvSpPr>
        <p:spPr>
          <a:xfrm>
            <a:off x="1230313" y="222860"/>
            <a:ext cx="2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Introduction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1EFFFD-5D38-F148-BFAD-E4D88C4C8D84}"/>
              </a:ext>
            </a:extLst>
          </p:cNvPr>
          <p:cNvSpPr txBox="1"/>
          <p:nvPr/>
        </p:nvSpPr>
        <p:spPr>
          <a:xfrm>
            <a:off x="773911" y="793452"/>
            <a:ext cx="4921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1.4. Proposal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1.4.3. Hypothesis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19DBD35-51D6-7D40-A2BD-59E59E07C08A}"/>
              </a:ext>
            </a:extLst>
          </p:cNvPr>
          <p:cNvSpPr/>
          <p:nvPr/>
        </p:nvSpPr>
        <p:spPr>
          <a:xfrm>
            <a:off x="1230313" y="17557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Tati verbal series expressing a MP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15C040-7F5C-194C-B8E8-6109C21B212C}"/>
              </a:ext>
            </a:extLst>
          </p:cNvPr>
          <p:cNvSpPr txBox="1"/>
          <p:nvPr/>
        </p:nvSpPr>
        <p:spPr>
          <a:xfrm>
            <a:off x="1067484" y="4792289"/>
            <a:ext cx="5606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H1</a:t>
            </a:r>
            <a:r>
              <a:rPr lang="en-US" dirty="0"/>
              <a:t>.	Mono-eventive despite all the morphology</a:t>
            </a:r>
          </a:p>
          <a:p>
            <a:r>
              <a:rPr lang="en-US" b="1" dirty="0"/>
              <a:t>H2</a:t>
            </a:r>
            <a:r>
              <a:rPr lang="en-US" dirty="0"/>
              <a:t>.  Underlying structure based on complementation</a:t>
            </a:r>
          </a:p>
          <a:p>
            <a:r>
              <a:rPr lang="en-US" b="1" dirty="0"/>
              <a:t>H3</a:t>
            </a:r>
            <a:r>
              <a:rPr lang="en-US" dirty="0"/>
              <a:t>.	sub-eventive components: </a:t>
            </a:r>
          </a:p>
          <a:p>
            <a:r>
              <a:rPr lang="en-US" dirty="0"/>
              <a:t>	Agentive, Telic, and Resultative components merged 	around Path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820657E-79F8-8A47-9453-F45505229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8" y="2110619"/>
            <a:ext cx="7082057" cy="205006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C2E6AB6-AF92-B043-A40B-2DEA74349CDA}"/>
              </a:ext>
            </a:extLst>
          </p:cNvPr>
          <p:cNvSpPr/>
          <p:nvPr/>
        </p:nvSpPr>
        <p:spPr>
          <a:xfrm>
            <a:off x="3147973" y="2188937"/>
            <a:ext cx="729748" cy="313761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E0C29-CB81-3146-B33A-0B831DA9A2C4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6</a:t>
            </a:fld>
            <a:endParaRPr lang="en-US" sz="12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E458B58-F7F9-2349-A9B8-FFAA3A5DB6B9}"/>
              </a:ext>
            </a:extLst>
          </p:cNvPr>
          <p:cNvSpPr/>
          <p:nvPr/>
        </p:nvSpPr>
        <p:spPr>
          <a:xfrm>
            <a:off x="2577448" y="3004069"/>
            <a:ext cx="729748" cy="313761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ECAACD7-8484-6642-8B75-1E6DC36934AD}"/>
              </a:ext>
            </a:extLst>
          </p:cNvPr>
          <p:cNvSpPr/>
          <p:nvPr/>
        </p:nvSpPr>
        <p:spPr>
          <a:xfrm>
            <a:off x="1007728" y="3013838"/>
            <a:ext cx="729748" cy="313761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C1CAC2E-1ACB-194B-94E9-D5664ECBE672}"/>
              </a:ext>
            </a:extLst>
          </p:cNvPr>
          <p:cNvSpPr/>
          <p:nvPr/>
        </p:nvSpPr>
        <p:spPr>
          <a:xfrm>
            <a:off x="5511091" y="2188004"/>
            <a:ext cx="729748" cy="241403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DFD367B-109E-3047-9072-2DD6CD6D00ED}"/>
              </a:ext>
            </a:extLst>
          </p:cNvPr>
          <p:cNvSpPr/>
          <p:nvPr/>
        </p:nvSpPr>
        <p:spPr>
          <a:xfrm>
            <a:off x="4390976" y="2169714"/>
            <a:ext cx="729748" cy="313761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E9D61F0-ED1E-0542-8A4B-8617464DE788}"/>
              </a:ext>
            </a:extLst>
          </p:cNvPr>
          <p:cNvSpPr/>
          <p:nvPr/>
        </p:nvSpPr>
        <p:spPr>
          <a:xfrm>
            <a:off x="4996067" y="2431914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99C7A6C-4EC7-0249-A59B-F80A32A862E6}"/>
              </a:ext>
            </a:extLst>
          </p:cNvPr>
          <p:cNvSpPr/>
          <p:nvPr/>
        </p:nvSpPr>
        <p:spPr>
          <a:xfrm>
            <a:off x="5844422" y="2420486"/>
            <a:ext cx="204789" cy="17758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90CBFC6-4A4B-D549-8F36-C5E5B2DD7D73}"/>
              </a:ext>
            </a:extLst>
          </p:cNvPr>
          <p:cNvSpPr/>
          <p:nvPr/>
        </p:nvSpPr>
        <p:spPr>
          <a:xfrm>
            <a:off x="1514614" y="3260861"/>
            <a:ext cx="276227" cy="228601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6CF09EF-6A61-A84E-8B20-67CB4403B082}"/>
              </a:ext>
            </a:extLst>
          </p:cNvPr>
          <p:cNvSpPr/>
          <p:nvPr/>
        </p:nvSpPr>
        <p:spPr>
          <a:xfrm>
            <a:off x="3052566" y="3239868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159BCC0-42C4-E645-82B8-39275F786660}"/>
              </a:ext>
            </a:extLst>
          </p:cNvPr>
          <p:cNvSpPr/>
          <p:nvPr/>
        </p:nvSpPr>
        <p:spPr>
          <a:xfrm>
            <a:off x="3732414" y="2431914"/>
            <a:ext cx="204789" cy="214313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25251A8-64C5-5F4E-ADEA-E30ECA7328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46" y="1689099"/>
            <a:ext cx="4929978" cy="5087988"/>
          </a:xfrm>
          <a:prstGeom prst="rect">
            <a:avLst/>
          </a:prstGeom>
        </p:spPr>
      </p:pic>
      <p:sp>
        <p:nvSpPr>
          <p:cNvPr id="73" name="Right Arrow 72">
            <a:extLst>
              <a:ext uri="{FF2B5EF4-FFF2-40B4-BE49-F238E27FC236}">
                <a16:creationId xmlns:a16="http://schemas.microsoft.com/office/drawing/2014/main" id="{50832A98-A014-7A4F-9E18-8298EECA5489}"/>
              </a:ext>
            </a:extLst>
          </p:cNvPr>
          <p:cNvSpPr/>
          <p:nvPr/>
        </p:nvSpPr>
        <p:spPr>
          <a:xfrm rot="8251788">
            <a:off x="9232442" y="2164367"/>
            <a:ext cx="385340" cy="349454"/>
          </a:xfrm>
          <a:prstGeom prst="rightArrow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62C6F11A-9AEC-DE48-B28D-CD8D37A26672}"/>
              </a:ext>
            </a:extLst>
          </p:cNvPr>
          <p:cNvSpPr/>
          <p:nvPr/>
        </p:nvSpPr>
        <p:spPr>
          <a:xfrm rot="8251788">
            <a:off x="10224620" y="3330466"/>
            <a:ext cx="385340" cy="349454"/>
          </a:xfrm>
          <a:prstGeom prst="rightArrow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34D26930-3D6A-C341-9122-A325A16A8777}"/>
              </a:ext>
            </a:extLst>
          </p:cNvPr>
          <p:cNvSpPr/>
          <p:nvPr/>
        </p:nvSpPr>
        <p:spPr>
          <a:xfrm rot="8251788">
            <a:off x="10863974" y="4073637"/>
            <a:ext cx="385340" cy="349454"/>
          </a:xfrm>
          <a:prstGeom prst="rightArrow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>
            <a:extLst>
              <a:ext uri="{FF2B5EF4-FFF2-40B4-BE49-F238E27FC236}">
                <a16:creationId xmlns:a16="http://schemas.microsoft.com/office/drawing/2014/main" id="{57A6523D-DC39-8741-A10A-FAB3F60776A2}"/>
              </a:ext>
            </a:extLst>
          </p:cNvPr>
          <p:cNvSpPr/>
          <p:nvPr/>
        </p:nvSpPr>
        <p:spPr>
          <a:xfrm rot="8251788">
            <a:off x="11432337" y="4695124"/>
            <a:ext cx="385340" cy="349454"/>
          </a:xfrm>
          <a:prstGeom prst="rightArrow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7" y="1435101"/>
            <a:ext cx="7832725" cy="5274618"/>
          </a:xfrm>
        </p:spPr>
        <p:txBody>
          <a:bodyPr anchor="t">
            <a:normAutofit lnSpcReduction="10000"/>
          </a:bodyPr>
          <a:lstStyle/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2.1.1. Non-compositionality of meaning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2.1.2. Single Inflectional spine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2.1.3. Single agreement morpheme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2.1.4. Single phonological phrase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2.1.5. Lack of pro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2.2. Complementation structure of SVCs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2.2.1. Bound-variable test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2.2.2. Polarity Item (PI) test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2.2.3. Subjunctive-under-negation test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	2.2.4. WH-formation test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17D2E24C-7835-454D-BCCD-D45D1D1F6A54}"/>
              </a:ext>
            </a:extLst>
          </p:cNvPr>
          <p:cNvSpPr txBox="1">
            <a:spLocks/>
          </p:cNvSpPr>
          <p:nvPr/>
        </p:nvSpPr>
        <p:spPr>
          <a:xfrm>
            <a:off x="6095345" y="1478285"/>
            <a:ext cx="5455303" cy="5274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A355058-79A4-094B-A1B3-81D78FC8F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83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C15329D8-2F8E-624B-917A-DFCA84714969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F9112D-6005-9D49-8DF8-E776847BDFC8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3920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F4AB3-FEF1-5947-87BC-88DDF5E1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89" y="1435101"/>
            <a:ext cx="9750422" cy="5274618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dirty="0"/>
              <a:t>SVCs denotations cannot be fully calculated as the sum of the meanings of its components (verbs).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Meaning is calculated as the intersection of meanings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61A988-455E-484E-B1ED-4FAA694CB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2" y="3137694"/>
            <a:ext cx="9093200" cy="1955800"/>
          </a:xfrm>
          <a:prstGeom prst="rect">
            <a:avLst/>
          </a:prstGeom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B4E40255-43BE-5D45-B0C2-2384DD068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25449"/>
              </p:ext>
            </p:extLst>
          </p:nvPr>
        </p:nvGraphicFramePr>
        <p:xfrm>
          <a:off x="10323524" y="7305"/>
          <a:ext cx="18684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0">
                  <a:extLst>
                    <a:ext uri="{9D8B030D-6E8A-4147-A177-3AD203B41FA5}">
                      <a16:colId xmlns:a16="http://schemas.microsoft.com/office/drawing/2014/main" val="1672138808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441045724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394952660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616049281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8936245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59398187"/>
                    </a:ext>
                  </a:extLst>
                </a:gridCol>
                <a:gridCol w="253761">
                  <a:extLst>
                    <a:ext uri="{9D8B030D-6E8A-4147-A177-3AD203B41FA5}">
                      <a16:colId xmlns:a16="http://schemas.microsoft.com/office/drawing/2014/main" val="2803048373"/>
                    </a:ext>
                  </a:extLst>
                </a:gridCol>
              </a:tblGrid>
              <a:tr h="1821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9037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A9A9B28A-9812-A244-BDD5-04420C55AC5F}"/>
              </a:ext>
            </a:extLst>
          </p:cNvPr>
          <p:cNvSpPr txBox="1"/>
          <p:nvPr/>
        </p:nvSpPr>
        <p:spPr>
          <a:xfrm>
            <a:off x="1230312" y="280045"/>
            <a:ext cx="5170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2. Evidence for the hypotheses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0891E0-49EE-AD4B-AC14-249783A5FE70}"/>
              </a:ext>
            </a:extLst>
          </p:cNvPr>
          <p:cNvSpPr txBox="1"/>
          <p:nvPr/>
        </p:nvSpPr>
        <p:spPr>
          <a:xfrm>
            <a:off x="773910" y="793452"/>
            <a:ext cx="6184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2.1. Mono-eventivity of SVCs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2.1.1. Non-compositionality of meaning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/>
              <a:t>				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057DE29-2E6D-B246-9CC0-BDC19F0C1D28}"/>
              </a:ext>
            </a:extLst>
          </p:cNvPr>
          <p:cNvSpPr/>
          <p:nvPr/>
        </p:nvSpPr>
        <p:spPr>
          <a:xfrm>
            <a:off x="2730293" y="4384676"/>
            <a:ext cx="310942" cy="247649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71CAD28-7D21-CD43-9994-9003473238EE}"/>
              </a:ext>
            </a:extLst>
          </p:cNvPr>
          <p:cNvSpPr/>
          <p:nvPr/>
        </p:nvSpPr>
        <p:spPr>
          <a:xfrm>
            <a:off x="2730292" y="4662489"/>
            <a:ext cx="310942" cy="247649"/>
          </a:xfrm>
          <a:prstGeom prst="ellipse">
            <a:avLst/>
          </a:prstGeom>
          <a:solidFill>
            <a:srgbClr val="00B0F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5071E2-3C8A-C64E-AD95-8E6E2A8BBDA1}"/>
              </a:ext>
            </a:extLst>
          </p:cNvPr>
          <p:cNvSpPr txBox="1"/>
          <p:nvPr/>
        </p:nvSpPr>
        <p:spPr>
          <a:xfrm>
            <a:off x="11588750" y="512763"/>
            <a:ext cx="38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B0A1F-9FE0-DB4B-B56D-D38D029B18BF}" type="slidenum">
              <a:rPr lang="en-US" sz="1200" smtClean="0"/>
              <a:t>8</a:t>
            </a:fld>
            <a:endParaRPr lang="en-US" sz="12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719617-479A-1B49-BAF7-52FFDFDC99B9}"/>
              </a:ext>
            </a:extLst>
          </p:cNvPr>
          <p:cNvSpPr/>
          <p:nvPr/>
        </p:nvSpPr>
        <p:spPr>
          <a:xfrm>
            <a:off x="6095999" y="3250695"/>
            <a:ext cx="1076325" cy="298955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E981E7D-1F18-1344-B0DC-03163B904C59}"/>
              </a:ext>
            </a:extLst>
          </p:cNvPr>
          <p:cNvSpPr/>
          <p:nvPr/>
        </p:nvSpPr>
        <p:spPr>
          <a:xfrm>
            <a:off x="8316912" y="3250694"/>
            <a:ext cx="1076325" cy="298955"/>
          </a:xfrm>
          <a:prstGeom prst="ellipse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00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1150</Words>
  <Application>Microsoft Macintosh PowerPoint</Application>
  <PresentationFormat>Widescreen</PresentationFormat>
  <Paragraphs>553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Apple Chancery</vt:lpstr>
      <vt:lpstr>Arial</vt:lpstr>
      <vt:lpstr>Calibri</vt:lpstr>
      <vt:lpstr>Tw Cen MT</vt:lpstr>
      <vt:lpstr>Wingdings</vt:lpstr>
      <vt:lpstr>Circuit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Neda Taherkhani</dc:creator>
  <cp:lastModifiedBy>Neda Taherkhani</cp:lastModifiedBy>
  <cp:revision>53</cp:revision>
  <dcterms:created xsi:type="dcterms:W3CDTF">2019-05-23T07:56:09Z</dcterms:created>
  <dcterms:modified xsi:type="dcterms:W3CDTF">2019-05-31T17:20:33Z</dcterms:modified>
</cp:coreProperties>
</file>